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943" r:id="rId2"/>
    <p:sldId id="345" r:id="rId3"/>
    <p:sldId id="346" r:id="rId4"/>
    <p:sldId id="347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62" r:id="rId13"/>
    <p:sldId id="363" r:id="rId14"/>
    <p:sldId id="1042" r:id="rId15"/>
    <p:sldId id="1041" r:id="rId16"/>
    <p:sldId id="1043" r:id="rId17"/>
    <p:sldId id="366" r:id="rId18"/>
    <p:sldId id="993" r:id="rId19"/>
    <p:sldId id="1045" r:id="rId20"/>
    <p:sldId id="1050" r:id="rId21"/>
    <p:sldId id="1044" r:id="rId22"/>
    <p:sldId id="1046" r:id="rId23"/>
    <p:sldId id="1048" r:id="rId24"/>
    <p:sldId id="1051" r:id="rId25"/>
    <p:sldId id="1052" r:id="rId26"/>
    <p:sldId id="1047" r:id="rId27"/>
    <p:sldId id="1049" r:id="rId28"/>
    <p:sldId id="1053" r:id="rId29"/>
    <p:sldId id="1054" r:id="rId30"/>
    <p:sldId id="1055" r:id="rId31"/>
    <p:sldId id="1071" r:id="rId32"/>
    <p:sldId id="1056" r:id="rId33"/>
    <p:sldId id="367" r:id="rId34"/>
    <p:sldId id="368" r:id="rId35"/>
    <p:sldId id="369" r:id="rId36"/>
    <p:sldId id="1070" r:id="rId37"/>
    <p:sldId id="1068" r:id="rId38"/>
    <p:sldId id="372" r:id="rId39"/>
    <p:sldId id="373" r:id="rId40"/>
    <p:sldId id="393" r:id="rId41"/>
    <p:sldId id="392" r:id="rId42"/>
    <p:sldId id="395" r:id="rId43"/>
    <p:sldId id="374" r:id="rId44"/>
    <p:sldId id="375" r:id="rId45"/>
    <p:sldId id="433" r:id="rId46"/>
    <p:sldId id="436" r:id="rId47"/>
    <p:sldId id="437" r:id="rId48"/>
    <p:sldId id="439" r:id="rId49"/>
    <p:sldId id="440" r:id="rId50"/>
    <p:sldId id="441" r:id="rId51"/>
    <p:sldId id="442" r:id="rId52"/>
    <p:sldId id="1060" r:id="rId53"/>
    <p:sldId id="1061" r:id="rId54"/>
    <p:sldId id="1057" r:id="rId55"/>
    <p:sldId id="1062" r:id="rId56"/>
    <p:sldId id="1063" r:id="rId57"/>
    <p:sldId id="1064" r:id="rId58"/>
    <p:sldId id="1065" r:id="rId59"/>
    <p:sldId id="1066" r:id="rId60"/>
    <p:sldId id="448" r:id="rId61"/>
    <p:sldId id="1059" r:id="rId62"/>
    <p:sldId id="450" r:id="rId63"/>
    <p:sldId id="451" r:id="rId64"/>
    <p:sldId id="396" r:id="rId65"/>
    <p:sldId id="1067" r:id="rId66"/>
    <p:sldId id="939" r:id="rId67"/>
    <p:sldId id="381" r:id="rId68"/>
    <p:sldId id="453" r:id="rId6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8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0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66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5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9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47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4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3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75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6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7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8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7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14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0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5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5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5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8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3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NUL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an_machin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019655"/>
            <a:chOff x="5697345" y="814191"/>
            <a:chExt cx="3172691" cy="4019655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09</a:t>
              </a:r>
            </a:p>
            <a:p>
              <a:pPr algn="ctr"/>
              <a:r>
                <a:rPr lang="en-US" dirty="0"/>
                <a:t>Statistics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1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/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blipFill>
                <a:blip r:embed="rId3"/>
                <a:stretch>
                  <a:fillRect l="-480" r="-96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/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(2−6.6)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+…=49.2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/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49.2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5" y="4488862"/>
            <a:ext cx="2487030" cy="667020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1087663" y="5389419"/>
            <a:ext cx="2729593" cy="486228"/>
          </a:xfrm>
          <a:prstGeom prst="borderCallout2">
            <a:avLst>
              <a:gd name="adj1" fmla="val -17071"/>
              <a:gd name="adj2" fmla="val 51626"/>
              <a:gd name="adj3" fmla="val -72294"/>
              <a:gd name="adj4" fmla="val 63022"/>
              <a:gd name="adj5" fmla="val -100934"/>
              <a:gd name="adj6" fmla="val 782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/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blipFill>
                <a:blip r:embed="rId4"/>
                <a:stretch>
                  <a:fillRect l="-2632" t="-4000" r="-473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/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={2, 9, 11, 5, 6}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blipFill>
                <a:blip r:embed="rId5"/>
                <a:stretch>
                  <a:fillRect l="-1235" t="-4000" r="-40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/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9.84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≅3.13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blipFill>
                <a:blip r:embed="rId6"/>
                <a:stretch>
                  <a:fillRect l="-1208" r="-241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8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Determine Which Roll Method is Best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Update a program to generate </a:t>
            </a:r>
            <a:r>
              <a:rPr lang="en-US" sz="2400" b="1" dirty="0"/>
              <a:t>1,000,000</a:t>
            </a:r>
            <a:r>
              <a:rPr lang="en-US" sz="2400" dirty="0"/>
              <a:t> hero ability scores, comparing the </a:t>
            </a:r>
            <a:r>
              <a:rPr lang="en-US" sz="2400" i="1" dirty="0"/>
              <a:t>mean</a:t>
            </a:r>
            <a:r>
              <a:rPr lang="en-US" sz="2400" dirty="0"/>
              <a:t> and </a:t>
            </a:r>
            <a:r>
              <a:rPr lang="en-US" sz="2400" i="1" dirty="0"/>
              <a:t>standard deviation </a:t>
            </a:r>
            <a:r>
              <a:rPr lang="en-US" sz="2400" dirty="0"/>
              <a:t>of the 1d20 versus the 3d6 dice roll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the missing code to correctly calculate the </a:t>
            </a:r>
            <a:r>
              <a:rPr lang="en-US" sz="2400" b="1" dirty="0"/>
              <a:t>standard deviation</a:t>
            </a:r>
            <a:r>
              <a:rPr lang="en-US" sz="2400" dirty="0"/>
              <a:t> in a series of </a:t>
            </a:r>
            <a:r>
              <a:rPr lang="en-US" sz="2400" b="1" dirty="0">
                <a:solidFill>
                  <a:srgbClr val="0070C0"/>
                </a:solidFill>
              </a:rPr>
              <a:t>1d20</a:t>
            </a:r>
            <a:r>
              <a:rPr lang="en-US" sz="2400" dirty="0"/>
              <a:t> rolls</a:t>
            </a:r>
            <a:endParaRPr lang="en-US" sz="2400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Which dice roll method would you want to use to generate your hero’s abilities – any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7484FA-90F5-4D3D-BC4C-71464048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55" y="1662002"/>
            <a:ext cx="7119489" cy="4064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Lab 1 – Hero Abilities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3958530" y="190720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4195951" y="236459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5694158" y="3342066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5694158" y="3651830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6191842" y="4236136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7593428" y="5011332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C7A9ED-D7EE-4464-B9C4-F2E0C7E3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030" y="1526946"/>
            <a:ext cx="4991634" cy="4829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6505591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6559971" y="1767042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7055259" y="265834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5316076" y="3397497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6291467" y="3651830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7015316" y="4585824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6390102" y="5440117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EDF1A26-3F70-4C68-923E-EBC3F5B77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21"/>
          <a:stretch/>
        </p:blipFill>
        <p:spPr>
          <a:xfrm>
            <a:off x="699400" y="2754640"/>
            <a:ext cx="1828948" cy="12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1B9423-4CC8-4F2E-9613-9ACBF9235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98"/>
          <a:stretch/>
        </p:blipFill>
        <p:spPr>
          <a:xfrm>
            <a:off x="699400" y="4767722"/>
            <a:ext cx="2545111" cy="12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EA630FC-5758-4FEB-9539-A834F372005E}"/>
              </a:ext>
            </a:extLst>
          </p:cNvPr>
          <p:cNvGrpSpPr/>
          <p:nvPr/>
        </p:nvGrpSpPr>
        <p:grpSpPr>
          <a:xfrm>
            <a:off x="5661205" y="5799961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9CBC21-FB24-4098-AC01-6F61F42DA6F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20A8FB5-2236-4DC0-8A33-EEADE15C7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141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4248D3-109A-45EB-B8D6-9B62B4E1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522" y="4953122"/>
            <a:ext cx="1263307" cy="94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34987-CD34-4A98-84AA-BD3FEFE7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31" y="1722224"/>
            <a:ext cx="6038938" cy="4376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38029D-1297-4572-9B94-15DCB87A8950}"/>
              </a:ext>
            </a:extLst>
          </p:cNvPr>
          <p:cNvSpPr/>
          <p:nvPr/>
        </p:nvSpPr>
        <p:spPr>
          <a:xfrm>
            <a:off x="3013100" y="4287187"/>
            <a:ext cx="4332080" cy="771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23979-A640-41F5-B0C8-072F7C30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83" y="1722224"/>
            <a:ext cx="6084035" cy="4376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38029D-1297-4572-9B94-15DCB87A8950}"/>
              </a:ext>
            </a:extLst>
          </p:cNvPr>
          <p:cNvSpPr/>
          <p:nvPr/>
        </p:nvSpPr>
        <p:spPr>
          <a:xfrm>
            <a:off x="3013100" y="4291781"/>
            <a:ext cx="4332080" cy="767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66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52A523-0D59-46BB-BD43-403EA43C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283" y="2247799"/>
            <a:ext cx="4385434" cy="1188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5742655" y="3940654"/>
            <a:ext cx="2359741" cy="1308764"/>
          </a:xfrm>
          <a:prstGeom prst="wedgeRectCallout">
            <a:avLst>
              <a:gd name="adj1" fmla="val -35681"/>
              <a:gd name="adj2" fmla="val -727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Which roll type will most likely give you the highest </a:t>
            </a: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dirty="0">
                <a:solidFill>
                  <a:srgbClr val="FF0000"/>
                </a:solidFill>
              </a:rPr>
              <a:t> score across all abilities?</a:t>
            </a:r>
          </a:p>
        </p:txBody>
      </p:sp>
    </p:spTree>
    <p:extLst>
      <p:ext uri="{BB962C8B-B14F-4D97-AF65-F5344CB8AC3E}">
        <p14:creationId xmlns:p14="http://schemas.microsoft.com/office/powerpoint/2010/main" val="26202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1"/>
          <a:stretch/>
        </p:blipFill>
        <p:spPr>
          <a:xfrm>
            <a:off x="789867" y="1720306"/>
            <a:ext cx="7564265" cy="2475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A254A-80A6-42AD-A874-A690F8644CE1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</p:spTree>
    <p:extLst>
      <p:ext uri="{BB962C8B-B14F-4D97-AF65-F5344CB8AC3E}">
        <p14:creationId xmlns:p14="http://schemas.microsoft.com/office/powerpoint/2010/main" val="3635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" y="1720306"/>
            <a:ext cx="7564265" cy="374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A2DB3-219A-4AAB-BE4A-1BB7A4F4E708}"/>
              </a:ext>
            </a:extLst>
          </p:cNvPr>
          <p:cNvSpPr/>
          <p:nvPr/>
        </p:nvSpPr>
        <p:spPr>
          <a:xfrm>
            <a:off x="1700980" y="5012485"/>
            <a:ext cx="5702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BF90F-F3E3-42ED-B9C5-1B18727424C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986115" y="5159375"/>
            <a:ext cx="90335" cy="635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7659A3-8210-4138-8F5E-196039CB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392765"/>
            <a:ext cx="1595131" cy="193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C9F7F-371F-47C5-9AB3-F2B3ADFDBAAC}"/>
              </a:ext>
            </a:extLst>
          </p:cNvPr>
          <p:cNvSpPr txBox="1"/>
          <p:nvPr/>
        </p:nvSpPr>
        <p:spPr>
          <a:xfrm>
            <a:off x="6676917" y="3299992"/>
            <a:ext cx="17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EE329-4DF0-438E-94CF-595DCE2EC89E}"/>
              </a:ext>
            </a:extLst>
          </p:cNvPr>
          <p:cNvSpPr txBox="1"/>
          <p:nvPr/>
        </p:nvSpPr>
        <p:spPr>
          <a:xfrm>
            <a:off x="812025" y="5795295"/>
            <a:ext cx="234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(UBSV)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6B258-7426-474A-B0A3-E56BDB7296CB}"/>
              </a:ext>
            </a:extLst>
          </p:cNvPr>
          <p:cNvSpPr txBox="1"/>
          <p:nvPr/>
        </p:nvSpPr>
        <p:spPr>
          <a:xfrm>
            <a:off x="2814488" y="2139841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is the difference between population vs. sample variance?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55B44-A798-4386-91CA-F59FFD7F7ACB}"/>
              </a:ext>
            </a:extLst>
          </p:cNvPr>
          <p:cNvSpPr txBox="1"/>
          <p:nvPr/>
        </p:nvSpPr>
        <p:spPr>
          <a:xfrm>
            <a:off x="2936521" y="5799775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Does 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make any difference at 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C46A8-D72D-4921-8B12-BD1E31292BDA}"/>
              </a:ext>
            </a:extLst>
          </p:cNvPr>
          <p:cNvCxnSpPr>
            <a:cxnSpLocks/>
          </p:cNvCxnSpPr>
          <p:nvPr/>
        </p:nvCxnSpPr>
        <p:spPr>
          <a:xfrm>
            <a:off x="1520927" y="4466302"/>
            <a:ext cx="8166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AEF7E4-BDA7-40CD-A56C-49CA918A7BBA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45881-17B7-4E3A-9169-2FCD49543A83}"/>
              </a:ext>
            </a:extLst>
          </p:cNvPr>
          <p:cNvSpPr txBox="1"/>
          <p:nvPr/>
        </p:nvSpPr>
        <p:spPr>
          <a:xfrm>
            <a:off x="279805" y="4827819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</p:spTree>
    <p:extLst>
      <p:ext uri="{BB962C8B-B14F-4D97-AF65-F5344CB8AC3E}">
        <p14:creationId xmlns:p14="http://schemas.microsoft.com/office/powerpoint/2010/main" val="9828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3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</a:t>
            </a:r>
            <a:r>
              <a:rPr lang="en-US" sz="2400" b="1" dirty="0">
                <a:solidFill>
                  <a:srgbClr val="00B050"/>
                </a:solidFill>
              </a:rPr>
              <a:t>Hero ability scores </a:t>
            </a:r>
            <a:r>
              <a:rPr lang="en-US" sz="2400" dirty="0"/>
              <a:t>in role-playing games by calculating the </a:t>
            </a:r>
            <a:r>
              <a:rPr lang="en-US" sz="2400" b="1" dirty="0">
                <a:solidFill>
                  <a:srgbClr val="FF0000"/>
                </a:solidFill>
              </a:rPr>
              <a:t>mean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variance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  <a:r>
              <a:rPr lang="en-US" sz="2400" dirty="0"/>
              <a:t> of a sequence of random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motivation for </a:t>
            </a:r>
            <a:r>
              <a:rPr lang="en-US" sz="2400" b="1" dirty="0"/>
              <a:t>Bessel’s correction </a:t>
            </a:r>
            <a:r>
              <a:rPr lang="en-US" sz="2400" dirty="0"/>
              <a:t>to the biased sample variance to develop a better </a:t>
            </a:r>
            <a:r>
              <a:rPr lang="en-US" sz="2400" i="1" dirty="0"/>
              <a:t>estimate</a:t>
            </a:r>
            <a:r>
              <a:rPr lang="en-US" sz="2400" dirty="0"/>
              <a:t> of the </a:t>
            </a:r>
            <a:r>
              <a:rPr lang="en-US" sz="2400" b="1" dirty="0"/>
              <a:t>population</a:t>
            </a:r>
            <a:r>
              <a:rPr lang="en-US" sz="2400" dirty="0"/>
              <a:t> </a:t>
            </a:r>
            <a:r>
              <a:rPr lang="en-US" sz="2400" b="1" dirty="0"/>
              <a:t>variance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a </a:t>
            </a:r>
            <a:r>
              <a:rPr lang="en-US" sz="2400" b="1" dirty="0">
                <a:solidFill>
                  <a:srgbClr val="0070C0"/>
                </a:solidFill>
              </a:rPr>
              <a:t>computational mathematics experiment </a:t>
            </a:r>
            <a:r>
              <a:rPr lang="en-US" sz="2400" dirty="0"/>
              <a:t>that uncovers a </a:t>
            </a:r>
            <a:r>
              <a:rPr lang="en-US" sz="2400" b="1" dirty="0">
                <a:solidFill>
                  <a:srgbClr val="7030A0"/>
                </a:solidFill>
              </a:rPr>
              <a:t>magic number </a:t>
            </a:r>
            <a:r>
              <a:rPr lang="en-US" sz="2400" dirty="0"/>
              <a:t>hidden in all </a:t>
            </a:r>
            <a:r>
              <a:rPr lang="en-US" sz="2400" u="sng" dirty="0"/>
              <a:t>uniform</a:t>
            </a:r>
            <a:r>
              <a:rPr lang="en-US" sz="2400" dirty="0"/>
              <a:t> random number distributions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Investigate if a Normal Distribution can be generated from a Uniform Distribution using a </a:t>
            </a:r>
            <a:r>
              <a:rPr lang="en-US" sz="2400" b="1" dirty="0">
                <a:solidFill>
                  <a:srgbClr val="00B050"/>
                </a:solidFill>
              </a:rPr>
              <a:t>Pachinko game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an experimental simulation in Python that generates </a:t>
            </a:r>
            <a:r>
              <a:rPr lang="en-US" sz="2400" b="1" dirty="0">
                <a:solidFill>
                  <a:srgbClr val="0070C0"/>
                </a:solidFill>
              </a:rPr>
              <a:t>19</a:t>
            </a:r>
            <a:r>
              <a:rPr lang="en-US" sz="2400" dirty="0"/>
              <a:t> sets containing </a:t>
            </a:r>
            <a:r>
              <a:rPr lang="en-US" sz="2400" b="1" dirty="0">
                <a:solidFill>
                  <a:srgbClr val="7030A0"/>
                </a:solidFill>
              </a:rPr>
              <a:t>7000</a:t>
            </a:r>
            <a:r>
              <a:rPr lang="en-US" sz="2400" dirty="0"/>
              <a:t> random </a:t>
            </a:r>
            <a:r>
              <a:rPr lang="en-US" sz="2400" i="1" dirty="0"/>
              <a:t>natural</a:t>
            </a:r>
            <a:r>
              <a:rPr lang="en-US" sz="2400" dirty="0"/>
              <a:t> numbers </a:t>
            </a:r>
            <a:r>
              <a:rPr lang="en-US" sz="2400" b="1" dirty="0">
                <a:solidFill>
                  <a:srgbClr val="00B050"/>
                </a:solidFill>
              </a:rPr>
              <a:t>&lt; 1000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full </a:t>
            </a:r>
            <a:r>
              <a:rPr lang="en-US" sz="2400" u="sng" dirty="0"/>
              <a:t>population</a:t>
            </a:r>
            <a:r>
              <a:rPr lang="en-US" sz="2400" dirty="0"/>
              <a:t> variance (</a:t>
            </a:r>
            <a:r>
              <a:rPr lang="en-US" sz="2400" b="1" dirty="0"/>
              <a:t>PV</a:t>
            </a:r>
            <a:r>
              <a:rPr lang="en-US" sz="2400" dirty="0"/>
              <a:t>) for each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For set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, create 20,000 random sample sets of size </a:t>
            </a:r>
            <a:r>
              <a:rPr lang="en-US" sz="2400" b="1" dirty="0">
                <a:solidFill>
                  <a:srgbClr val="FF0000"/>
                </a:solidFill>
              </a:rPr>
              <a:t>n+1</a:t>
            </a:r>
            <a:r>
              <a:rPr lang="en-US" sz="2400" dirty="0"/>
              <a:t> taken from the values in set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. Then find the </a:t>
            </a:r>
            <a:r>
              <a:rPr lang="en-US" sz="2400" b="1" dirty="0">
                <a:solidFill>
                  <a:srgbClr val="7030A0"/>
                </a:solidFill>
              </a:rPr>
              <a:t>mean</a:t>
            </a:r>
            <a:r>
              <a:rPr lang="en-US" sz="2400" dirty="0"/>
              <a:t> </a:t>
            </a:r>
            <a:r>
              <a:rPr lang="en-US" sz="2400" i="1" dirty="0"/>
              <a:t>biased</a:t>
            </a:r>
            <a:r>
              <a:rPr lang="en-US" sz="2400" dirty="0"/>
              <a:t> </a:t>
            </a:r>
            <a:r>
              <a:rPr lang="en-US" sz="2400" u="sng" dirty="0"/>
              <a:t>sample</a:t>
            </a:r>
            <a:r>
              <a:rPr lang="en-US" sz="2400" dirty="0"/>
              <a:t> variance (</a:t>
            </a:r>
            <a:r>
              <a:rPr lang="en-US" sz="2400" b="1" dirty="0"/>
              <a:t>BSV</a:t>
            </a:r>
            <a:r>
              <a:rPr lang="en-US" sz="2400" dirty="0"/>
              <a:t>) for all 20,000 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set </a:t>
            </a:r>
            <a:r>
              <a:rPr lang="en-US" sz="2000" b="1" dirty="0"/>
              <a:t>#1</a:t>
            </a:r>
            <a:r>
              <a:rPr lang="en-US" sz="2000" dirty="0"/>
              <a:t>, create 20,000 random sample sets of size </a:t>
            </a:r>
            <a:r>
              <a:rPr lang="en-US" sz="2000" b="1" dirty="0"/>
              <a:t>2</a:t>
            </a:r>
            <a:r>
              <a:rPr lang="en-US" sz="2000" dirty="0"/>
              <a:t>. Then find the mean BSV for all 20,000 </a:t>
            </a:r>
            <a:r>
              <a:rPr lang="en-US" sz="2000" b="1" dirty="0"/>
              <a:t>two</a:t>
            </a:r>
            <a:r>
              <a:rPr lang="en-US" sz="2000" dirty="0"/>
              <a:t>-sample sets of set </a:t>
            </a:r>
            <a:r>
              <a:rPr lang="en-US" sz="2000" b="1" dirty="0"/>
              <a:t>#1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set </a:t>
            </a:r>
            <a:r>
              <a:rPr lang="en-US" sz="2000" b="1" dirty="0"/>
              <a:t>#2</a:t>
            </a:r>
            <a:r>
              <a:rPr lang="en-US" sz="2000" dirty="0"/>
              <a:t>, create 20,000 random sample sets of size </a:t>
            </a:r>
            <a:r>
              <a:rPr lang="en-US" sz="2000" b="1" dirty="0"/>
              <a:t>3</a:t>
            </a:r>
            <a:r>
              <a:rPr lang="en-US" sz="2000" dirty="0"/>
              <a:t>. Then find the mean BSV for all 20,000 </a:t>
            </a:r>
            <a:r>
              <a:rPr lang="en-US" sz="2000" b="1" dirty="0"/>
              <a:t>three</a:t>
            </a:r>
            <a:r>
              <a:rPr lang="en-US" sz="2000" dirty="0"/>
              <a:t>-sample sets of set </a:t>
            </a:r>
            <a:r>
              <a:rPr lang="en-US" sz="2000" b="1" dirty="0"/>
              <a:t>#2</a:t>
            </a: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Display a table with one row for each of the </a:t>
            </a:r>
            <a:r>
              <a:rPr lang="en-US" sz="2400" b="1" dirty="0">
                <a:solidFill>
                  <a:srgbClr val="0070C0"/>
                </a:solidFill>
              </a:rPr>
              <a:t>19</a:t>
            </a:r>
            <a:r>
              <a:rPr lang="en-US" sz="2400" dirty="0"/>
              <a:t> random sets. The columns should show (for that set) the </a:t>
            </a:r>
            <a:r>
              <a:rPr lang="en-US" sz="2400" b="1" dirty="0">
                <a:solidFill>
                  <a:srgbClr val="7030A0"/>
                </a:solidFill>
              </a:rPr>
              <a:t>sample size, </a:t>
            </a:r>
            <a:r>
              <a:rPr lang="en-US" sz="2400" dirty="0"/>
              <a:t>the mean BSV, the PV, and ratio of BSV/PV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#1</a:t>
            </a:r>
            <a:r>
              <a:rPr lang="en-US" sz="2000" dirty="0"/>
              <a:t> represents the statistics if you only created a sample size of </a:t>
            </a:r>
            <a:r>
              <a:rPr lang="en-US" sz="2000" b="1" u="sng" dirty="0">
                <a:solidFill>
                  <a:srgbClr val="7030A0"/>
                </a:solidFill>
              </a:rPr>
              <a:t>two</a:t>
            </a:r>
            <a:r>
              <a:rPr lang="en-US" sz="2000" dirty="0"/>
              <a:t> random samples from set </a:t>
            </a:r>
            <a:r>
              <a:rPr lang="en-US" sz="2000" b="1" dirty="0"/>
              <a:t>#1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#2</a:t>
            </a:r>
            <a:r>
              <a:rPr lang="en-US" sz="2000" dirty="0"/>
              <a:t> represents the statistics if you only created a sample size of </a:t>
            </a:r>
            <a:r>
              <a:rPr lang="en-US" sz="2000" b="1" u="sng" dirty="0">
                <a:solidFill>
                  <a:srgbClr val="7030A0"/>
                </a:solidFill>
              </a:rPr>
              <a:t>three</a:t>
            </a:r>
            <a:r>
              <a:rPr lang="en-US" sz="2000" dirty="0"/>
              <a:t> random samples from set </a:t>
            </a:r>
            <a:r>
              <a:rPr lang="en-US" sz="2000" b="1" dirty="0"/>
              <a:t>#2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</a:t>
            </a:r>
            <a:r>
              <a:rPr lang="en-US" sz="2400" b="1" dirty="0">
                <a:solidFill>
                  <a:srgbClr val="00B050"/>
                </a:solidFill>
              </a:rPr>
              <a:t>ratio of BSV/PV </a:t>
            </a:r>
            <a:r>
              <a:rPr lang="en-US" sz="2400" dirty="0"/>
              <a:t>for increasing sample sizes from     </a:t>
            </a:r>
            <a:r>
              <a:rPr lang="en-US" sz="2400" b="1" dirty="0"/>
              <a:t>2</a:t>
            </a:r>
            <a:r>
              <a:rPr lang="en-US" sz="2400" dirty="0"/>
              <a:t> </a:t>
            </a:r>
            <a:r>
              <a:rPr lang="en-US" sz="2400" b="1" dirty="0"/>
              <a:t>to 20</a:t>
            </a:r>
            <a:r>
              <a:rPr lang="en-US" sz="2400" dirty="0"/>
              <a:t>, and superimpose a plot of the hyperbola </a:t>
            </a:r>
            <a:r>
              <a:rPr lang="en-US" sz="2400" b="1" dirty="0">
                <a:solidFill>
                  <a:srgbClr val="0070C0"/>
                </a:solidFill>
              </a:rPr>
              <a:t>(n-1)/n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does the graph of BSV/PV compare to that hyperbola?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rarely calculate the true (full) PV – but can we reliably use the BSV with small sample sets – to estimate the actual PV?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232E3-84F6-4409-9CA0-67A6EB421F0D}"/>
              </a:ext>
            </a:extLst>
          </p:cNvPr>
          <p:cNvSpPr/>
          <p:nvPr/>
        </p:nvSpPr>
        <p:spPr>
          <a:xfrm>
            <a:off x="1047135" y="5589639"/>
            <a:ext cx="7396317" cy="663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52176-DD9A-4976-B76B-A8889D68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7" y="2554873"/>
            <a:ext cx="5139050" cy="3971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4D7DC2-C983-4B7E-9213-7CD69733B187}"/>
              </a:ext>
            </a:extLst>
          </p:cNvPr>
          <p:cNvSpPr txBox="1"/>
          <p:nvPr/>
        </p:nvSpPr>
        <p:spPr>
          <a:xfrm>
            <a:off x="460315" y="3158742"/>
            <a:ext cx="170141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19</a:t>
            </a:r>
            <a:r>
              <a:rPr lang="en-US" dirty="0"/>
              <a:t> sets of </a:t>
            </a:r>
            <a:r>
              <a:rPr lang="en-US" b="1" dirty="0">
                <a:solidFill>
                  <a:srgbClr val="7030A0"/>
                </a:solidFill>
              </a:rPr>
              <a:t>7000</a:t>
            </a:r>
            <a:r>
              <a:rPr lang="en-US" dirty="0"/>
              <a:t> random natural numbers &lt; 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BF0B4-A82C-4267-8513-BE26C60E29E9}"/>
              </a:ext>
            </a:extLst>
          </p:cNvPr>
          <p:cNvSpPr txBox="1"/>
          <p:nvPr/>
        </p:nvSpPr>
        <p:spPr>
          <a:xfrm>
            <a:off x="2746752" y="1459572"/>
            <a:ext cx="219751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Biased (</a:t>
            </a:r>
            <a:r>
              <a:rPr lang="en-US" i="1" dirty="0"/>
              <a:t>uncorrected</a:t>
            </a:r>
            <a:r>
              <a:rPr lang="en-US" dirty="0"/>
              <a:t>) sample variance (</a:t>
            </a:r>
            <a:r>
              <a:rPr lang="en-US" b="1" dirty="0"/>
              <a:t>BSV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4A0F-008E-47DF-BD1D-99A529953940}"/>
              </a:ext>
            </a:extLst>
          </p:cNvPr>
          <p:cNvSpPr txBox="1"/>
          <p:nvPr/>
        </p:nvSpPr>
        <p:spPr>
          <a:xfrm>
            <a:off x="5103204" y="1459572"/>
            <a:ext cx="15805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 full population variance (</a:t>
            </a:r>
            <a:r>
              <a:rPr lang="en-US" b="1" dirty="0"/>
              <a:t>PV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2412-96C2-48F1-B244-FE88D53EAEA4}"/>
              </a:ext>
            </a:extLst>
          </p:cNvPr>
          <p:cNvSpPr txBox="1"/>
          <p:nvPr/>
        </p:nvSpPr>
        <p:spPr>
          <a:xfrm>
            <a:off x="6928252" y="2013570"/>
            <a:ext cx="1342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BSV / PV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E683-04C4-4A0C-B354-6EC26914713C}"/>
              </a:ext>
            </a:extLst>
          </p:cNvPr>
          <p:cNvCxnSpPr>
            <a:cxnSpLocks/>
          </p:cNvCxnSpPr>
          <p:nvPr/>
        </p:nvCxnSpPr>
        <p:spPr>
          <a:xfrm>
            <a:off x="3945194" y="2330383"/>
            <a:ext cx="353961" cy="287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58C1C-9BEA-4E99-AB07-975610F3CE12}"/>
              </a:ext>
            </a:extLst>
          </p:cNvPr>
          <p:cNvCxnSpPr>
            <a:cxnSpLocks/>
          </p:cNvCxnSpPr>
          <p:nvPr/>
        </p:nvCxnSpPr>
        <p:spPr>
          <a:xfrm flipH="1">
            <a:off x="6027561" y="2330383"/>
            <a:ext cx="231249" cy="277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4C2F8-2619-4255-9B6E-FDCF65494991}"/>
              </a:ext>
            </a:extLst>
          </p:cNvPr>
          <p:cNvCxnSpPr>
            <a:cxnSpLocks/>
          </p:cNvCxnSpPr>
          <p:nvPr/>
        </p:nvCxnSpPr>
        <p:spPr>
          <a:xfrm flipH="1">
            <a:off x="7195648" y="2352317"/>
            <a:ext cx="300746" cy="265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7586566-783D-4C62-B909-84E3F7E2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7" y="1489427"/>
            <a:ext cx="2335966" cy="8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14568-AFC3-45CA-A2E8-F12ACA37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97" y="1334729"/>
            <a:ext cx="6396406" cy="531679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8873C25-DC65-42F1-86FF-38C0085684F4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05106"/>
              <a:gd name="adj2" fmla="val -5548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ratio of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BSV/PV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tracks very closely to the hyperbola y=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(n-1)/n</a:t>
            </a:r>
          </a:p>
        </p:txBody>
      </p:sp>
    </p:spTree>
    <p:extLst>
      <p:ext uri="{BB962C8B-B14F-4D97-AF65-F5344CB8AC3E}">
        <p14:creationId xmlns:p14="http://schemas.microsoft.com/office/powerpoint/2010/main" val="1435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14568-AFC3-45CA-A2E8-F12ACA37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97" y="1334729"/>
            <a:ext cx="6396406" cy="531679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8873C25-DC65-42F1-86FF-38C0085684F4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42024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small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sample sizes, the BSV (uncorrected) is a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574F1-264F-49B6-9FB4-C14CE54E5FEA}"/>
              </a:ext>
            </a:extLst>
          </p:cNvPr>
          <p:cNvSpPr txBox="1"/>
          <p:nvPr/>
        </p:nvSpPr>
        <p:spPr>
          <a:xfrm>
            <a:off x="4604848" y="5428233"/>
            <a:ext cx="212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(B)</a:t>
            </a:r>
            <a:r>
              <a:rPr lang="en-US" b="1" dirty="0" err="1">
                <a:solidFill>
                  <a:srgbClr val="7030A0"/>
                </a:solidFill>
              </a:rPr>
              <a:t>iased</a:t>
            </a:r>
            <a:r>
              <a:rPr lang="en-US" b="1" dirty="0">
                <a:solidFill>
                  <a:srgbClr val="7030A0"/>
                </a:solidFill>
              </a:rPr>
              <a:t> = BAD!</a:t>
            </a:r>
          </a:p>
        </p:txBody>
      </p:sp>
    </p:spTree>
    <p:extLst>
      <p:ext uri="{BB962C8B-B14F-4D97-AF65-F5344CB8AC3E}">
        <p14:creationId xmlns:p14="http://schemas.microsoft.com/office/powerpoint/2010/main" val="1134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/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/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/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𝐵𝑆𝑉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/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𝐵𝑆𝑉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/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/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/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414ED1-066F-422F-806D-0DD904010817}"/>
              </a:ext>
            </a:extLst>
          </p:cNvPr>
          <p:cNvSpPr/>
          <p:nvPr/>
        </p:nvSpPr>
        <p:spPr>
          <a:xfrm>
            <a:off x="5185527" y="4352973"/>
            <a:ext cx="750699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9ACF-0DA1-4446-9628-6601C37C0786}"/>
              </a:ext>
            </a:extLst>
          </p:cNvPr>
          <p:cNvSpPr txBox="1"/>
          <p:nvPr/>
        </p:nvSpPr>
        <p:spPr>
          <a:xfrm>
            <a:off x="4296572" y="5121035"/>
            <a:ext cx="23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0B5C2-976A-4599-8250-DCFADB1CF57D}"/>
              </a:ext>
            </a:extLst>
          </p:cNvPr>
          <p:cNvSpPr txBox="1"/>
          <p:nvPr/>
        </p:nvSpPr>
        <p:spPr>
          <a:xfrm>
            <a:off x="7486650" y="4153553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B25E7E-AF37-4D10-9D64-C952D00C1256}"/>
              </a:ext>
            </a:extLst>
          </p:cNvPr>
          <p:cNvCxnSpPr>
            <a:cxnSpLocks/>
          </p:cNvCxnSpPr>
          <p:nvPr/>
        </p:nvCxnSpPr>
        <p:spPr>
          <a:xfrm flipV="1">
            <a:off x="5383161" y="4576271"/>
            <a:ext cx="177715" cy="622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FEE65-2748-4741-8D2D-F9951D249513}"/>
              </a:ext>
            </a:extLst>
          </p:cNvPr>
          <p:cNvSpPr txBox="1"/>
          <p:nvPr/>
        </p:nvSpPr>
        <p:spPr>
          <a:xfrm>
            <a:off x="2809568" y="5569544"/>
            <a:ext cx="5582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 does make a difference.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Even if we only can get small samples, the UBSV can still give a good estimate of the full population variance!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C12E81-8F98-4166-8698-B15B7F2E683C}"/>
              </a:ext>
            </a:extLst>
          </p:cNvPr>
          <p:cNvCxnSpPr/>
          <p:nvPr/>
        </p:nvCxnSpPr>
        <p:spPr>
          <a:xfrm flipV="1">
            <a:off x="5383161" y="2993923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5D37D-73E9-4E23-947E-2477AEFA56E7}"/>
              </a:ext>
            </a:extLst>
          </p:cNvPr>
          <p:cNvCxnSpPr/>
          <p:nvPr/>
        </p:nvCxnSpPr>
        <p:spPr>
          <a:xfrm flipV="1">
            <a:off x="6109521" y="3297525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12" grpId="0"/>
      <p:bldP spid="13" grpId="0"/>
      <p:bldP spid="14" grpId="0"/>
      <p:bldP spid="15" grpId="0" animBg="1"/>
      <p:bldP spid="16" grpId="0"/>
      <p:bldP spid="17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8965E-8A60-4D98-AFE6-E8217D32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30" y="2145374"/>
            <a:ext cx="5856339" cy="434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E8BB46-0FF6-4A51-B5DC-35D1B6B5706B}"/>
              </a:ext>
            </a:extLst>
          </p:cNvPr>
          <p:cNvSpPr txBox="1"/>
          <p:nvPr/>
        </p:nvSpPr>
        <p:spPr>
          <a:xfrm>
            <a:off x="1853162" y="1396933"/>
            <a:ext cx="543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Even with small sample sizes, the UBSV can give a good estimate of the full population variance!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87AA-2213-43A4-A15E-656062B543E5}"/>
              </a:ext>
            </a:extLst>
          </p:cNvPr>
          <p:cNvSpPr/>
          <p:nvPr/>
        </p:nvSpPr>
        <p:spPr>
          <a:xfrm>
            <a:off x="4763727" y="5623296"/>
            <a:ext cx="2411362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BCC-5A89-4F82-855A-72BE55A26243}"/>
              </a:ext>
            </a:extLst>
          </p:cNvPr>
          <p:cNvSpPr txBox="1"/>
          <p:nvPr/>
        </p:nvSpPr>
        <p:spPr>
          <a:xfrm>
            <a:off x="268586" y="3888787"/>
            <a:ext cx="1701412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Consider here we are sampling only </a:t>
            </a:r>
            <a:r>
              <a:rPr lang="en-US" b="1" dirty="0">
                <a:solidFill>
                  <a:srgbClr val="FF0000"/>
                </a:solidFill>
              </a:rPr>
              <a:t>0.24% </a:t>
            </a:r>
            <a:r>
              <a:rPr lang="en-US" dirty="0">
                <a:solidFill>
                  <a:srgbClr val="FF0000"/>
                </a:solidFill>
              </a:rPr>
              <a:t>(17/7000) of the population!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7B8DF-D96B-4F40-9C31-D9AF0205C16C}"/>
              </a:ext>
            </a:extLst>
          </p:cNvPr>
          <p:cNvSpPr/>
          <p:nvPr/>
        </p:nvSpPr>
        <p:spPr>
          <a:xfrm>
            <a:off x="2027285" y="5623295"/>
            <a:ext cx="376702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B747A91-4AC6-4001-B332-709D1D6894B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1393079" y="5092327"/>
            <a:ext cx="360419" cy="90799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1016B76-1845-4C47-9081-0733BB57D663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403987" y="5726534"/>
            <a:ext cx="235974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9F4718-9829-4245-9A06-5098C2F4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02" y="1320436"/>
            <a:ext cx="6413601" cy="533108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42024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BSV (uncorrected) is a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33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9F4718-9829-4245-9A06-5098C2F4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02" y="1320436"/>
            <a:ext cx="6413601" cy="533108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43099"/>
              <a:gd name="adj2" fmla="val -13332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UBSV tracks very closely to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147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3ED32-4680-42F6-A12C-54709FCD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20" y="1640152"/>
            <a:ext cx="4642159" cy="489876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6560807" y="1681279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4799837" y="1834176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6719659" y="226330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04655D-6EA9-47FF-B9C8-0BFA6B97807A}"/>
              </a:ext>
            </a:extLst>
          </p:cNvPr>
          <p:cNvCxnSpPr/>
          <p:nvPr/>
        </p:nvCxnSpPr>
        <p:spPr>
          <a:xfrm>
            <a:off x="2462981" y="2174012"/>
            <a:ext cx="66367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most role-playing games, heroes have abilities such as strength, dexterity, intelligence, charism,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 abilities are often measured in ranges like </a:t>
            </a:r>
            <a:r>
              <a:rPr lang="en-US" sz="2400" b="1" dirty="0">
                <a:solidFill>
                  <a:srgbClr val="FF0000"/>
                </a:solidFill>
              </a:rPr>
              <a:t>3 – 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beginning of the game, players </a:t>
            </a:r>
            <a:r>
              <a:rPr lang="en-US" sz="2400" b="1" i="1" dirty="0">
                <a:solidFill>
                  <a:srgbClr val="0070C0"/>
                </a:solidFill>
              </a:rPr>
              <a:t>roll dice </a:t>
            </a:r>
            <a:r>
              <a:rPr lang="en-US" sz="2400" dirty="0"/>
              <a:t>to determine the initial values for each 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higher the value, the more likely the player will succeed while adventuring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77" y="394018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3" y="1399277"/>
            <a:ext cx="3590879" cy="22814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Python Pickle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D9D7-3BC8-4348-BAED-3620BEC8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49" y="1468581"/>
            <a:ext cx="4531136" cy="2067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01CE-C986-405C-BA12-0FD2DE30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88" y="1703237"/>
            <a:ext cx="1588863" cy="158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D3D4D-E3A0-4C3B-A566-B18D4749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7" y="3967037"/>
            <a:ext cx="6114286" cy="2666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32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3ED32-4680-42F6-A12C-54709FCD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20" y="1640152"/>
            <a:ext cx="4642159" cy="489876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6560807" y="1681279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4799837" y="1834176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6719659" y="226330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DD0E7C-4553-4156-8ABF-00D8E4360535}"/>
              </a:ext>
            </a:extLst>
          </p:cNvPr>
          <p:cNvGrpSpPr/>
          <p:nvPr/>
        </p:nvGrpSpPr>
        <p:grpSpPr>
          <a:xfrm>
            <a:off x="4634385" y="2876672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D26F50-1729-4341-A9A7-4100B92BBBB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6E53351-D86B-4EFB-9709-ED5439197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D97A01-3D32-4B39-82BB-7E661E6AA556}"/>
              </a:ext>
            </a:extLst>
          </p:cNvPr>
          <p:cNvGrpSpPr/>
          <p:nvPr/>
        </p:nvGrpSpPr>
        <p:grpSpPr>
          <a:xfrm>
            <a:off x="5313274" y="3470287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653ABA-A5DA-4789-A692-BA1D37A463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CF0552-67B6-4751-B21E-C75E5B873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ED087F-F40C-4AA8-8527-4BC6F5A58826}"/>
              </a:ext>
            </a:extLst>
          </p:cNvPr>
          <p:cNvGrpSpPr/>
          <p:nvPr/>
        </p:nvGrpSpPr>
        <p:grpSpPr>
          <a:xfrm>
            <a:off x="5842040" y="448947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2F499-E2AC-4C61-B2FD-D0C80B5756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3653464-A030-4F5C-ADC9-AACA217A7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8808E4-D66B-44AD-AA9A-66B030B6745E}"/>
              </a:ext>
            </a:extLst>
          </p:cNvPr>
          <p:cNvGrpSpPr/>
          <p:nvPr/>
        </p:nvGrpSpPr>
        <p:grpSpPr>
          <a:xfrm>
            <a:off x="4613956" y="5987019"/>
            <a:ext cx="1084769" cy="369332"/>
            <a:chOff x="3912011" y="6259384"/>
            <a:chExt cx="1084769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6C9CD9-2E8C-4020-ACAE-B0C25A2ED30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0E9D-C24B-4B2F-946C-056F32F234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7276DBF-652D-49D4-BE3C-9774C8FD8A15}"/>
              </a:ext>
            </a:extLst>
          </p:cNvPr>
          <p:cNvSpPr/>
          <p:nvPr/>
        </p:nvSpPr>
        <p:spPr>
          <a:xfrm>
            <a:off x="3355258" y="3545836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706B90-7022-4713-AF45-0C2D03251FDF}"/>
              </a:ext>
            </a:extLst>
          </p:cNvPr>
          <p:cNvSpPr/>
          <p:nvPr/>
        </p:nvSpPr>
        <p:spPr>
          <a:xfrm>
            <a:off x="3148781" y="4427544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C155AC1-5D58-4B8A-BAD8-042DA2357883}"/>
              </a:ext>
            </a:extLst>
          </p:cNvPr>
          <p:cNvCxnSpPr>
            <a:stCxn id="3" idx="1"/>
            <a:endCxn id="37" idx="1"/>
          </p:cNvCxnSpPr>
          <p:nvPr/>
        </p:nvCxnSpPr>
        <p:spPr>
          <a:xfrm rot="10800000" flipV="1">
            <a:off x="3148782" y="3652185"/>
            <a:ext cx="206477" cy="881708"/>
          </a:xfrm>
          <a:prstGeom prst="bentConnector3">
            <a:avLst>
              <a:gd name="adj1" fmla="val 210715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43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42678-88D7-4B1A-9799-74A7653B7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28" y="1673631"/>
            <a:ext cx="4675854" cy="46367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3633252" y="2787261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4024939" y="3085551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3979839" y="368665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DD0E7C-4553-4156-8ABF-00D8E4360535}"/>
              </a:ext>
            </a:extLst>
          </p:cNvPr>
          <p:cNvGrpSpPr/>
          <p:nvPr/>
        </p:nvGrpSpPr>
        <p:grpSpPr>
          <a:xfrm>
            <a:off x="5453384" y="4128886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D26F50-1729-4341-A9A7-4100B92BBBB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6E53351-D86B-4EFB-9709-ED5439197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D97A01-3D32-4B39-82BB-7E661E6AA556}"/>
              </a:ext>
            </a:extLst>
          </p:cNvPr>
          <p:cNvGrpSpPr/>
          <p:nvPr/>
        </p:nvGrpSpPr>
        <p:grpSpPr>
          <a:xfrm>
            <a:off x="4238487" y="5021504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653ABA-A5DA-4789-A692-BA1D37A463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CF0552-67B6-4751-B21E-C75E5B873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ED087F-F40C-4AA8-8527-4BC6F5A58826}"/>
              </a:ext>
            </a:extLst>
          </p:cNvPr>
          <p:cNvGrpSpPr/>
          <p:nvPr/>
        </p:nvGrpSpPr>
        <p:grpSpPr>
          <a:xfrm>
            <a:off x="6653201" y="547130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2F499-E2AC-4C61-B2FD-D0C80B5756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3653464-A030-4F5C-ADC9-AACA217A7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8808E4-D66B-44AD-AA9A-66B030B6745E}"/>
              </a:ext>
            </a:extLst>
          </p:cNvPr>
          <p:cNvGrpSpPr/>
          <p:nvPr/>
        </p:nvGrpSpPr>
        <p:grpSpPr>
          <a:xfrm>
            <a:off x="5073697" y="5778857"/>
            <a:ext cx="1084769" cy="369332"/>
            <a:chOff x="3912011" y="6259384"/>
            <a:chExt cx="1084769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6C9CD9-2E8C-4020-ACAE-B0C25A2ED30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0E9D-C24B-4B2F-946C-056F32F234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0599603D-AAE2-4138-BF68-B1A18B068B68}"/>
              </a:ext>
            </a:extLst>
          </p:cNvPr>
          <p:cNvSpPr/>
          <p:nvPr/>
        </p:nvSpPr>
        <p:spPr>
          <a:xfrm>
            <a:off x="301578" y="3871325"/>
            <a:ext cx="1481115" cy="1526291"/>
          </a:xfrm>
          <a:prstGeom prst="wedgeRectCallout">
            <a:avLst>
              <a:gd name="adj1" fmla="val 127177"/>
              <a:gd name="adj2" fmla="val -3041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NumPy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can do vectorized operations on all array elements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15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000093" cy="35011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an existing program that can: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Generate 15 sets of </a:t>
            </a:r>
            <a:r>
              <a:rPr lang="en-US" sz="2000" b="1" dirty="0">
                <a:solidFill>
                  <a:srgbClr val="FF0000"/>
                </a:solidFill>
              </a:rPr>
              <a:t>random size </a:t>
            </a:r>
            <a:r>
              <a:rPr lang="en-US" sz="2000" dirty="0"/>
              <a:t>between 1 million &amp; 2 million items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Within each set, every item is a random integer chosen within a range between a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0070C0"/>
                </a:solidFill>
              </a:rPr>
              <a:t>upper limit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is a random number between </a:t>
            </a:r>
            <a:r>
              <a:rPr lang="en-US" sz="2000" b="1" dirty="0">
                <a:solidFill>
                  <a:srgbClr val="FF0000"/>
                </a:solidFill>
              </a:rPr>
              <a:t>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upper limit </a:t>
            </a:r>
            <a:r>
              <a:rPr lang="en-US" sz="2000" dirty="0"/>
              <a:t>is </a:t>
            </a:r>
            <a:r>
              <a:rPr lang="en-US" sz="2000" b="1" dirty="0"/>
              <a:t>2x</a:t>
            </a:r>
            <a:r>
              <a:rPr lang="en-US" sz="2000" dirty="0"/>
              <a:t> that set’s lower limit </a:t>
            </a:r>
            <a:r>
              <a:rPr lang="en-US" sz="2000" b="1" dirty="0"/>
              <a:t>+</a:t>
            </a:r>
            <a:r>
              <a:rPr lang="en-US" sz="2000" dirty="0"/>
              <a:t> another random number between 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mean (</a:t>
            </a:r>
            <a:r>
              <a:rPr lang="en-US" sz="2000" b="1" dirty="0">
                <a:sym typeface="Symbol" panose="05050102010706020507" pitchFamily="18" charset="2"/>
              </a:rPr>
              <a:t>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and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for each set's population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BFDCB0-DE7B-446B-A390-516D10D4538E}"/>
              </a:ext>
            </a:extLst>
          </p:cNvPr>
          <p:cNvGrpSpPr/>
          <p:nvPr/>
        </p:nvGrpSpPr>
        <p:grpSpPr>
          <a:xfrm>
            <a:off x="2518918" y="532674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F74F43-38FB-42EA-9CDA-F9CE1EDB9246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89" y="4423322"/>
            <a:ext cx="1423961" cy="167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000093" cy="4139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assignment is to discover a magic number hidden in </a:t>
            </a:r>
            <a:r>
              <a:rPr lang="en-US" sz="2400" b="1" u="sng" dirty="0">
                <a:solidFill>
                  <a:srgbClr val="7030A0"/>
                </a:solidFill>
              </a:rPr>
              <a:t>all</a:t>
            </a:r>
            <a:r>
              <a:rPr lang="en-US" sz="2400" dirty="0"/>
              <a:t> uniform random number distributions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and display this “constant” for each set: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Is this number the same for ALL uniform distributions?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Can we use this value to test if dice are loaded?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err="1">
                    <a:solidFill>
                      <a:srgbClr val="FF0000"/>
                    </a:solidFill>
                  </a:rPr>
                  <a:t>magicNumber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𝒖𝒑𝒑𝒆𝒓𝑳𝒊𝒎𝒊𝒕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𝒍𝒐𝒘𝒆𝒓𝑳𝒊𝒎𝒊𝒕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blipFill>
                <a:blip r:embed="rId3"/>
                <a:stretch>
                  <a:fillRect l="-112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3FF0823-83C3-4763-B59B-845B6F3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98" y="1833549"/>
            <a:ext cx="4633603" cy="417506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5054B-5141-4510-8C36-DB24D14FFC51}"/>
              </a:ext>
            </a:extLst>
          </p:cNvPr>
          <p:cNvGrpSpPr/>
          <p:nvPr/>
        </p:nvGrpSpPr>
        <p:grpSpPr>
          <a:xfrm>
            <a:off x="5510332" y="524968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B4DFED-8D35-48F0-A1A1-D9B0D59D1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1BFC0-11A3-4072-AF96-DFEB8C504C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3B32C-6AD4-413D-AB99-3DB06EE85891}"/>
              </a:ext>
            </a:extLst>
          </p:cNvPr>
          <p:cNvGrpSpPr/>
          <p:nvPr/>
        </p:nvGrpSpPr>
        <p:grpSpPr>
          <a:xfrm>
            <a:off x="3894748" y="546384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27A398-C8FA-49B3-B80D-D2EC33F09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8839E-B80A-4115-9702-242FA9181F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DCFE0-EA7F-4E8A-A286-76DA4F4F9052}"/>
              </a:ext>
            </a:extLst>
          </p:cNvPr>
          <p:cNvGrpSpPr/>
          <p:nvPr/>
        </p:nvGrpSpPr>
        <p:grpSpPr>
          <a:xfrm>
            <a:off x="3976477" y="1792560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61C0C-D1E5-46F5-A12B-DB733B9E4D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C57F71-71AC-49B6-9244-B70903076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24D08-5344-4C9C-86C4-F0096CC5C2DB}"/>
              </a:ext>
            </a:extLst>
          </p:cNvPr>
          <p:cNvGrpSpPr/>
          <p:nvPr/>
        </p:nvGrpSpPr>
        <p:grpSpPr>
          <a:xfrm>
            <a:off x="4943692" y="202673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54A39-27A4-489F-A7E5-6C5443754BE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89419D-FFC8-40AD-A138-5008E77B6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E81B1-9E37-4A0C-87AF-42881CC7B6D7}"/>
              </a:ext>
            </a:extLst>
          </p:cNvPr>
          <p:cNvGrpSpPr/>
          <p:nvPr/>
        </p:nvGrpSpPr>
        <p:grpSpPr>
          <a:xfrm>
            <a:off x="6401129" y="298980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B96E0F-B499-4AD1-BFCB-86CBA495BEF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632A96-F889-4ED2-9B0E-8417E1ED6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53ADA6-A230-4A5D-A53F-C061A27198D4}"/>
              </a:ext>
            </a:extLst>
          </p:cNvPr>
          <p:cNvGrpSpPr/>
          <p:nvPr/>
        </p:nvGrpSpPr>
        <p:grpSpPr>
          <a:xfrm>
            <a:off x="6159052" y="430602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D2030-3CFB-4AC6-BCB2-A0F9504305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DCB9F3-3795-4AFC-804C-A2E7F084F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582138-65BA-43B1-BCC5-5A6D88670005}"/>
              </a:ext>
            </a:extLst>
          </p:cNvPr>
          <p:cNvGrpSpPr/>
          <p:nvPr/>
        </p:nvGrpSpPr>
        <p:grpSpPr>
          <a:xfrm>
            <a:off x="5616667" y="453751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F8AEE-5385-45CA-8277-FCE514FBE0D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363735-4D50-466A-89A0-A54FA5FE8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2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5AE4E-7CF7-464D-8185-0E18DB295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11" y="1447189"/>
            <a:ext cx="4857178" cy="493216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5433614" y="5210855"/>
            <a:ext cx="1330287" cy="543714"/>
          </a:xfrm>
          <a:prstGeom prst="wedgeRectCallout">
            <a:avLst>
              <a:gd name="adj1" fmla="val -155911"/>
              <a:gd name="adj2" fmla="val 187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Fix this formula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2CDA1-495E-4F1E-8D5F-20EA0AE90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12" y="5008972"/>
            <a:ext cx="1263307" cy="9474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5E1E0-23FE-4EA1-AAA1-967D3C7AA767}"/>
              </a:ext>
            </a:extLst>
          </p:cNvPr>
          <p:cNvGrpSpPr/>
          <p:nvPr/>
        </p:nvGrpSpPr>
        <p:grpSpPr>
          <a:xfrm>
            <a:off x="6786830" y="1664362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3F13CD-BEF3-4625-A079-F20686BDE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B0CB8-28F1-46E4-B8EE-118F7628BA1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97FCBF-8D30-4D55-97F4-577A72E4A347}"/>
              </a:ext>
            </a:extLst>
          </p:cNvPr>
          <p:cNvGrpSpPr/>
          <p:nvPr/>
        </p:nvGrpSpPr>
        <p:grpSpPr>
          <a:xfrm>
            <a:off x="4913024" y="294651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13D6B6-1EAA-4708-B48F-4F1E0469C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97C5A4-BEA1-4E5A-B2D3-18141C07B8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CF844-E4FF-46AF-8FC5-5CDCC78970E3}"/>
              </a:ext>
            </a:extLst>
          </p:cNvPr>
          <p:cNvGrpSpPr/>
          <p:nvPr/>
        </p:nvGrpSpPr>
        <p:grpSpPr>
          <a:xfrm>
            <a:off x="6265928" y="342132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F3E7F3-2070-40AC-BE3B-7180CD9C29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2AE4DC-4B29-4D59-A81C-22223DEC9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42565-1BB7-4D6A-83AD-9812A6C3D662}"/>
              </a:ext>
            </a:extLst>
          </p:cNvPr>
          <p:cNvGrpSpPr/>
          <p:nvPr/>
        </p:nvGrpSpPr>
        <p:grpSpPr>
          <a:xfrm>
            <a:off x="4114686" y="3743204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D46483-CCB2-4FE7-B598-3706819CAF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98222A-9841-4E7F-BDFE-00BB90F6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8D0-62E2-46CA-8A9E-E83087F250B6}"/>
              </a:ext>
            </a:extLst>
          </p:cNvPr>
          <p:cNvGrpSpPr/>
          <p:nvPr/>
        </p:nvGrpSpPr>
        <p:grpSpPr>
          <a:xfrm>
            <a:off x="4693235" y="4075961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54C771-C09D-4BAA-8EBB-38FEA90DFC7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DE49DD-FDE0-4DE0-BEB1-AF99ABC88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694C9-E731-4789-9B6C-B414A999E477}"/>
              </a:ext>
            </a:extLst>
          </p:cNvPr>
          <p:cNvGrpSpPr/>
          <p:nvPr/>
        </p:nvGrpSpPr>
        <p:grpSpPr>
          <a:xfrm>
            <a:off x="4388875" y="484365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E5A1C-3A98-43DF-93C4-D34FDB8DF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DCB94D-CDC4-4E2A-BDF1-5B60F68D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B8D46E-4FCC-4542-8B80-426A1CA0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36" y="1447189"/>
            <a:ext cx="4884285" cy="490916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2F7881-BB4D-4D51-AF2F-2E4BE0353BE3}"/>
              </a:ext>
            </a:extLst>
          </p:cNvPr>
          <p:cNvSpPr/>
          <p:nvPr/>
        </p:nvSpPr>
        <p:spPr>
          <a:xfrm>
            <a:off x="2324101" y="5191125"/>
            <a:ext cx="4557263" cy="4286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9946CB-D8E1-435D-BC9D-10CB81E9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54" y="1320687"/>
            <a:ext cx="6324892" cy="286547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4751" y="365126"/>
            <a:ext cx="8094498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 set had a different lower and upper limit, size, mean, and variance… yet the magic number was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000" dirty="0"/>
                  <a:t> for all of them!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would Mother Nature pick the value 12 for this magic number?  What is so special about 12?  Why not pick a nice even 10?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Boundless natural curiosity is what makes a good scientist…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blipFill>
                <a:blip r:embed="rId3"/>
                <a:stretch>
                  <a:fillRect l="-704" t="-375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1722" y="1330538"/>
            <a:ext cx="524929" cy="2855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FE20A-3169-4217-9533-DB00D8A26651}"/>
              </a:ext>
            </a:extLst>
          </p:cNvPr>
          <p:cNvGrpSpPr/>
          <p:nvPr/>
        </p:nvGrpSpPr>
        <p:grpSpPr>
          <a:xfrm>
            <a:off x="1385870" y="2687085"/>
            <a:ext cx="2470355" cy="1850689"/>
            <a:chOff x="1635700" y="3027188"/>
            <a:chExt cx="2470355" cy="1850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/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The </a:t>
                  </a:r>
                  <a:r>
                    <a:rPr lang="en-US" i="1" dirty="0"/>
                    <a:t>expected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 of a random variable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is its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blipFill>
                  <a:blip r:embed="rId2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/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9F51EC-2395-430F-AE55-255E45973465}"/>
              </a:ext>
            </a:extLst>
          </p:cNvPr>
          <p:cNvGrpSpPr/>
          <p:nvPr/>
        </p:nvGrpSpPr>
        <p:grpSpPr>
          <a:xfrm>
            <a:off x="4914800" y="2687085"/>
            <a:ext cx="2843330" cy="1511231"/>
            <a:chOff x="1171180" y="4838197"/>
            <a:chExt cx="2843330" cy="151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/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Variance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dirty="0"/>
                    <a:t> is the mean difference </a:t>
                  </a:r>
                  <a:r>
                    <a:rPr lang="en-US" i="1" dirty="0"/>
                    <a:t>squared</a:t>
                  </a:r>
                  <a:r>
                    <a:rPr lang="en-US" dirty="0"/>
                    <a:t> between every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and its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285" t="-3974" r="-2355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/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5A3A55-08DC-45D4-9A23-99789D543083}"/>
              </a:ext>
            </a:extLst>
          </p:cNvPr>
          <p:cNvGrpSpPr/>
          <p:nvPr/>
        </p:nvGrpSpPr>
        <p:grpSpPr>
          <a:xfrm>
            <a:off x="2462223" y="1344749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9F95C6-5099-433F-9C04-729CCA3E079A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/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returns a </a:t>
                </a:r>
                <a:r>
                  <a:rPr lang="en-US" b="1" dirty="0"/>
                  <a:t>constant</a:t>
                </a:r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/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/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/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/>
                  <a:t>of a </a:t>
                </a:r>
                <a:r>
                  <a:rPr lang="en-US" b="1" dirty="0"/>
                  <a:t>constant</a:t>
                </a:r>
                <a:r>
                  <a:rPr lang="en-US" dirty="0"/>
                  <a:t> value returns that same value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blipFill>
                <a:blip r:embed="rId10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CE5729D-3C2F-442A-A6D5-0BCDCB3968B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3647936" y="5244439"/>
            <a:ext cx="31252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F2A274-4513-4445-9D60-3845E7CBD54F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3647936" y="6117118"/>
            <a:ext cx="325842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4DAF4CF-399F-4BD1-8F7D-658FC566562B}"/>
              </a:ext>
            </a:extLst>
          </p:cNvPr>
          <p:cNvCxnSpPr>
            <a:cxnSpLocks/>
            <a:stCxn id="29" idx="3"/>
            <a:endCxn id="60" idx="1"/>
          </p:cNvCxnSpPr>
          <p:nvPr/>
        </p:nvCxnSpPr>
        <p:spPr>
          <a:xfrm>
            <a:off x="5126040" y="5244439"/>
            <a:ext cx="773315" cy="421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5FEA51E-9BE6-4093-9D58-29BC82A451EC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 flipV="1">
            <a:off x="5132300" y="5665924"/>
            <a:ext cx="767055" cy="4511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/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/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0EB6CAC4-B130-48B6-A0CC-674764DBC4E4}"/>
              </a:ext>
            </a:extLst>
          </p:cNvPr>
          <p:cNvSpPr/>
          <p:nvPr/>
        </p:nvSpPr>
        <p:spPr>
          <a:xfrm>
            <a:off x="5899355" y="5193819"/>
            <a:ext cx="2238925" cy="94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2786C-48D2-4FF1-844A-2CEA31C8BFDE}"/>
              </a:ext>
            </a:extLst>
          </p:cNvPr>
          <p:cNvSpPr/>
          <p:nvPr/>
        </p:nvSpPr>
        <p:spPr>
          <a:xfrm>
            <a:off x="3647936" y="1651819"/>
            <a:ext cx="924064" cy="36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9F840-4553-4963-A394-B123230C47F5}"/>
              </a:ext>
            </a:extLst>
          </p:cNvPr>
          <p:cNvSpPr/>
          <p:nvPr/>
        </p:nvSpPr>
        <p:spPr>
          <a:xfrm>
            <a:off x="6094753" y="3691234"/>
            <a:ext cx="1242570" cy="45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C72572A-DD32-431D-9589-3C3296E8C5C1}"/>
              </a:ext>
            </a:extLst>
          </p:cNvPr>
          <p:cNvCxnSpPr>
            <a:stCxn id="79" idx="2"/>
            <a:endCxn id="80" idx="2"/>
          </p:cNvCxnSpPr>
          <p:nvPr/>
        </p:nvCxnSpPr>
        <p:spPr>
          <a:xfrm rot="16200000" flipH="1">
            <a:off x="4347835" y="1780227"/>
            <a:ext cx="2130337" cy="2606070"/>
          </a:xfrm>
          <a:prstGeom prst="bentConnector3">
            <a:avLst>
              <a:gd name="adj1" fmla="val 1159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8" grpId="0"/>
      <p:bldP spid="31" grpId="0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</a:t>
            </a:r>
            <a:r>
              <a:rPr lang="en-US" sz="2400" b="1" dirty="0"/>
              <a:t>1d20</a:t>
            </a:r>
            <a:r>
              <a:rPr lang="en-US" sz="2400" dirty="0"/>
              <a:t> method is faster than </a:t>
            </a:r>
            <a:r>
              <a:rPr lang="en-US" sz="2400" b="1" dirty="0"/>
              <a:t>3d6</a:t>
            </a:r>
            <a:r>
              <a:rPr lang="en-US" sz="2400" dirty="0"/>
              <a:t>, especially when having to roll for six separate 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Generating Hero Ability Values</a:t>
            </a:r>
            <a:endParaRPr lang="en-US" sz="3200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/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B9E35B-8A41-4EB0-BE38-0F5D9260ADD7}"/>
              </a:ext>
            </a:extLst>
          </p:cNvPr>
          <p:cNvGrpSpPr/>
          <p:nvPr/>
        </p:nvGrpSpPr>
        <p:grpSpPr>
          <a:xfrm>
            <a:off x="2957469" y="137897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44E2B5-B1E4-42E9-B741-EF059353EA91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/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/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/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is a distributive linear operator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  <a:blipFill>
                <a:blip r:embed="rId13"/>
                <a:stretch>
                  <a:fillRect l="-80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C799D80-0DD1-49B9-8917-B8FF2C1773BD}"/>
              </a:ext>
            </a:extLst>
          </p:cNvPr>
          <p:cNvSpPr/>
          <p:nvPr/>
        </p:nvSpPr>
        <p:spPr>
          <a:xfrm>
            <a:off x="5346282" y="3311016"/>
            <a:ext cx="213851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32F55-2C86-48C8-A6AE-F23A6AD41C69}"/>
              </a:ext>
            </a:extLst>
          </p:cNvPr>
          <p:cNvSpPr/>
          <p:nvPr/>
        </p:nvSpPr>
        <p:spPr>
          <a:xfrm>
            <a:off x="5628960" y="3315932"/>
            <a:ext cx="270387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7161A-942D-4FA4-A0CC-5266D9A93441}"/>
              </a:ext>
            </a:extLst>
          </p:cNvPr>
          <p:cNvSpPr/>
          <p:nvPr/>
        </p:nvSpPr>
        <p:spPr>
          <a:xfrm>
            <a:off x="6168112" y="3311016"/>
            <a:ext cx="738513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824056-94AE-475D-8234-D9E94DE6320A}"/>
              </a:ext>
            </a:extLst>
          </p:cNvPr>
          <p:cNvSpPr/>
          <p:nvPr/>
        </p:nvSpPr>
        <p:spPr>
          <a:xfrm>
            <a:off x="7175392" y="3311016"/>
            <a:ext cx="655994" cy="272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AB60B7A-65CC-4280-AF6A-DADBD6032765}"/>
              </a:ext>
            </a:extLst>
          </p:cNvPr>
          <p:cNvCxnSpPr>
            <a:stCxn id="3" idx="2"/>
            <a:endCxn id="27" idx="2"/>
          </p:cNvCxnSpPr>
          <p:nvPr/>
        </p:nvCxnSpPr>
        <p:spPr>
          <a:xfrm rot="16200000" flipH="1">
            <a:off x="5606223" y="3401349"/>
            <a:ext cx="4916" cy="310946"/>
          </a:xfrm>
          <a:prstGeom prst="bentConnector3">
            <a:avLst>
              <a:gd name="adj1" fmla="val 3103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ECB4048-C279-4567-8F4F-30BEC143BC0C}"/>
              </a:ext>
            </a:extLst>
          </p:cNvPr>
          <p:cNvCxnSpPr>
            <a:cxnSpLocks/>
            <a:stCxn id="3" idx="2"/>
            <a:endCxn id="28" idx="2"/>
          </p:cNvCxnSpPr>
          <p:nvPr/>
        </p:nvCxnSpPr>
        <p:spPr>
          <a:xfrm rot="16200000" flipH="1">
            <a:off x="5995288" y="3012283"/>
            <a:ext cx="12700" cy="1084161"/>
          </a:xfrm>
          <a:prstGeom prst="bentConnector3">
            <a:avLst>
              <a:gd name="adj1" fmla="val 168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4F1C8D2-5B2F-4B7A-9ED3-E4525C19727F}"/>
              </a:ext>
            </a:extLst>
          </p:cNvPr>
          <p:cNvCxnSpPr>
            <a:cxnSpLocks/>
            <a:stCxn id="3" idx="2"/>
            <a:endCxn id="29" idx="2"/>
          </p:cNvCxnSpPr>
          <p:nvPr/>
        </p:nvCxnSpPr>
        <p:spPr>
          <a:xfrm rot="16200000" flipH="1">
            <a:off x="6463642" y="2543929"/>
            <a:ext cx="29312" cy="2050181"/>
          </a:xfrm>
          <a:prstGeom prst="bentConnector3">
            <a:avLst>
              <a:gd name="adj1" fmla="val 87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/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DE3344-DA01-4222-A625-EDFA37A0B674}"/>
              </a:ext>
            </a:extLst>
          </p:cNvPr>
          <p:cNvSpPr/>
          <p:nvPr/>
        </p:nvSpPr>
        <p:spPr>
          <a:xfrm>
            <a:off x="5324160" y="5992947"/>
            <a:ext cx="1318483" cy="475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32D4CB-8365-426B-8E80-C12CB3ACE36F}"/>
              </a:ext>
            </a:extLst>
          </p:cNvPr>
          <p:cNvSpPr/>
          <p:nvPr/>
        </p:nvSpPr>
        <p:spPr>
          <a:xfrm>
            <a:off x="2330237" y="5222482"/>
            <a:ext cx="1605374" cy="93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87242A-10D0-4BEC-A579-F51EE1ACF243}"/>
              </a:ext>
            </a:extLst>
          </p:cNvPr>
          <p:cNvCxnSpPr>
            <a:stCxn id="42" idx="2"/>
            <a:endCxn id="43" idx="2"/>
          </p:cNvCxnSpPr>
          <p:nvPr/>
        </p:nvCxnSpPr>
        <p:spPr>
          <a:xfrm rot="5400000" flipH="1">
            <a:off x="4402441" y="4887937"/>
            <a:ext cx="311444" cy="2850478"/>
          </a:xfrm>
          <a:prstGeom prst="bentConnector3">
            <a:avLst>
              <a:gd name="adj1" fmla="val -73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46D344-1CFA-426A-94A8-2305E0FC163B}"/>
              </a:ext>
            </a:extLst>
          </p:cNvPr>
          <p:cNvSpPr txBox="1"/>
          <p:nvPr/>
        </p:nvSpPr>
        <p:spPr>
          <a:xfrm>
            <a:off x="7003575" y="2704781"/>
            <a:ext cx="8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/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0E6CBD0-783C-49A4-83FA-1F5C557EF83F}"/>
              </a:ext>
            </a:extLst>
          </p:cNvPr>
          <p:cNvSpPr txBox="1"/>
          <p:nvPr/>
        </p:nvSpPr>
        <p:spPr>
          <a:xfrm>
            <a:off x="127573" y="5257571"/>
            <a:ext cx="127352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Faster because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only </a:t>
            </a:r>
            <a:r>
              <a:rPr lang="en-US" sz="1400" u="sng" dirty="0">
                <a:solidFill>
                  <a:srgbClr val="0070C0"/>
                </a:solidFill>
              </a:rPr>
              <a:t>one</a:t>
            </a:r>
            <a:r>
              <a:rPr lang="en-US" sz="1400" dirty="0">
                <a:solidFill>
                  <a:srgbClr val="0070C0"/>
                </a:solidFill>
              </a:rPr>
              <a:t> subtraction is required!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50ACA1-466E-463C-8570-EE8F40E1D96F}"/>
              </a:ext>
            </a:extLst>
          </p:cNvPr>
          <p:cNvCxnSpPr>
            <a:cxnSpLocks/>
            <a:stCxn id="49" idx="0"/>
            <a:endCxn id="24" idx="1"/>
          </p:cNvCxnSpPr>
          <p:nvPr/>
        </p:nvCxnSpPr>
        <p:spPr>
          <a:xfrm rot="5400000" flipH="1" flipV="1">
            <a:off x="168639" y="2468741"/>
            <a:ext cx="3384526" cy="2193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60B10B6-C239-447A-88F9-E4CBBEF9F7CB}"/>
              </a:ext>
            </a:extLst>
          </p:cNvPr>
          <p:cNvCxnSpPr>
            <a:cxnSpLocks/>
            <a:stCxn id="41" idx="1"/>
            <a:endCxn id="49" idx="3"/>
          </p:cNvCxnSpPr>
          <p:nvPr/>
        </p:nvCxnSpPr>
        <p:spPr>
          <a:xfrm rot="10800000" flipV="1">
            <a:off x="1401098" y="5734547"/>
            <a:ext cx="266553" cy="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/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/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" grpId="0"/>
      <p:bldP spid="3" grpId="0" animBg="1"/>
      <p:bldP spid="3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1" grpId="0"/>
      <p:bldP spid="47" grpId="0"/>
      <p:bldP spid="49" grpId="0"/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CBF3B-CD8D-47B9-A325-DE687E44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8" y="1767683"/>
            <a:ext cx="3371429" cy="2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/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average value of the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blipFill>
                <a:blip r:embed="rId3"/>
                <a:stretch>
                  <a:fillRect l="-2799" t="-28261" r="-9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/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/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/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9E63F5-E1C6-4B90-97BC-45986EFE9BE0}"/>
              </a:ext>
            </a:extLst>
          </p:cNvPr>
          <p:cNvSpPr txBox="1"/>
          <p:nvPr/>
        </p:nvSpPr>
        <p:spPr>
          <a:xfrm>
            <a:off x="5174346" y="1468581"/>
            <a:ext cx="324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Theorem </a:t>
            </a:r>
            <a:r>
              <a:rPr lang="en-US" dirty="0"/>
              <a:t>(</a:t>
            </a:r>
            <a:r>
              <a:rPr lang="en-US" i="1" dirty="0"/>
              <a:t>Integrals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/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/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7DB533-8BEF-4536-AF19-0DF7992E9F98}"/>
              </a:ext>
            </a:extLst>
          </p:cNvPr>
          <p:cNvGrpSpPr/>
          <p:nvPr/>
        </p:nvGrpSpPr>
        <p:grpSpPr>
          <a:xfrm>
            <a:off x="464647" y="4747453"/>
            <a:ext cx="3093934" cy="848566"/>
            <a:chOff x="628650" y="4363476"/>
            <a:chExt cx="309393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/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B1C4C-2970-4B5C-A264-21CF28F253B3}"/>
                </a:ext>
              </a:extLst>
            </p:cNvPr>
            <p:cNvSpPr txBox="1"/>
            <p:nvPr/>
          </p:nvSpPr>
          <p:spPr>
            <a:xfrm>
              <a:off x="628650" y="4603093"/>
              <a:ext cx="130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CC22F4-6E20-4D80-A548-F0346D12014E}"/>
              </a:ext>
            </a:extLst>
          </p:cNvPr>
          <p:cNvGrpSpPr/>
          <p:nvPr/>
        </p:nvGrpSpPr>
        <p:grpSpPr>
          <a:xfrm>
            <a:off x="464647" y="5687322"/>
            <a:ext cx="3854682" cy="720647"/>
            <a:chOff x="653246" y="5451918"/>
            <a:chExt cx="3854682" cy="7206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433911-E2FF-4DDA-9BE6-65D4CBD799E0}"/>
                </a:ext>
              </a:extLst>
            </p:cNvPr>
            <p:cNvSpPr txBox="1"/>
            <p:nvPr/>
          </p:nvSpPr>
          <p:spPr>
            <a:xfrm>
              <a:off x="653246" y="5627575"/>
              <a:ext cx="1320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Continuous: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/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B72FF4-5732-4C73-8E05-C5AC81094A1F}"/>
              </a:ext>
            </a:extLst>
          </p:cNvPr>
          <p:cNvSpPr txBox="1"/>
          <p:nvPr/>
        </p:nvSpPr>
        <p:spPr>
          <a:xfrm>
            <a:off x="464647" y="4335511"/>
            <a:ext cx="39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(Uniform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/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2D29A-C499-453B-ADB7-C4050AD8E2E7}"/>
              </a:ext>
            </a:extLst>
          </p:cNvPr>
          <p:cNvCxnSpPr>
            <a:stCxn id="23" idx="3"/>
            <a:endCxn id="27" idx="3"/>
          </p:cNvCxnSpPr>
          <p:nvPr/>
        </p:nvCxnSpPr>
        <p:spPr>
          <a:xfrm>
            <a:off x="3558581" y="5171736"/>
            <a:ext cx="760748" cy="875910"/>
          </a:xfrm>
          <a:prstGeom prst="bentConnector3">
            <a:avLst>
              <a:gd name="adj1" fmla="val 1300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4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0" grpId="0"/>
      <p:bldP spid="21" grpId="0"/>
      <p:bldP spid="22" grpId="0"/>
      <p:bldP spid="31" grpId="0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7918" b="65908"/>
          <a:stretch/>
        </p:blipFill>
        <p:spPr>
          <a:xfrm>
            <a:off x="417494" y="2899391"/>
            <a:ext cx="4905530" cy="1178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355" y="1868100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D27E7-3910-4E99-BB9C-45D5CD06142A}"/>
                  </a:ext>
                </a:extLst>
              </p:cNvPr>
              <p:cNvSpPr txBox="1"/>
              <p:nvPr/>
            </p:nvSpPr>
            <p:spPr>
              <a:xfrm>
                <a:off x="7192645" y="3613532"/>
                <a:ext cx="163910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18+3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D27E7-3910-4E99-BB9C-45D5CD061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45" y="3613532"/>
                <a:ext cx="1639103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3C48BE-5A32-4711-A0FB-54BD8C344321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3C48BE-5A32-4711-A0FB-54BD8C344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D488B-5085-4536-8D69-4BC673C0B2E1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D488B-5085-4536-8D69-4BC673C0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F7954CF-5072-4ECE-83B0-4AE09197B5C7}"/>
              </a:ext>
            </a:extLst>
          </p:cNvPr>
          <p:cNvSpPr txBox="1"/>
          <p:nvPr/>
        </p:nvSpPr>
        <p:spPr>
          <a:xfrm>
            <a:off x="4625853" y="4224929"/>
            <a:ext cx="15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 1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6794E-F721-4C97-81FB-806E5E20A2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50" t="20356" r="34712" b="38583"/>
          <a:stretch/>
        </p:blipFill>
        <p:spPr>
          <a:xfrm>
            <a:off x="3876995" y="3609966"/>
            <a:ext cx="2892057" cy="5392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5DA81F-21E8-40AE-B405-42E887D5EBCA}"/>
              </a:ext>
            </a:extLst>
          </p:cNvPr>
          <p:cNvSpPr/>
          <p:nvPr/>
        </p:nvSpPr>
        <p:spPr>
          <a:xfrm>
            <a:off x="6130190" y="3609966"/>
            <a:ext cx="594618" cy="268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34849C9-67ED-4492-A8E5-CC72CA7CD487}"/>
              </a:ext>
            </a:extLst>
          </p:cNvPr>
          <p:cNvCxnSpPr>
            <a:stCxn id="11" idx="3"/>
            <a:endCxn id="6" idx="1"/>
          </p:cNvCxnSpPr>
          <p:nvPr/>
        </p:nvCxnSpPr>
        <p:spPr>
          <a:xfrm>
            <a:off x="6724808" y="3744079"/>
            <a:ext cx="467837" cy="13731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24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8" grpId="0"/>
      <p:bldP spid="7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1184"/>
          <a:stretch/>
        </p:blipFill>
        <p:spPr>
          <a:xfrm>
            <a:off x="417493" y="2899391"/>
            <a:ext cx="7901623" cy="23789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27355" y="1868100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B61441-AC9B-4FCA-97C5-E1C1F8220BAB}"/>
              </a:ext>
            </a:extLst>
          </p:cNvPr>
          <p:cNvGrpSpPr/>
          <p:nvPr/>
        </p:nvGrpSpPr>
        <p:grpSpPr>
          <a:xfrm>
            <a:off x="5988128" y="1316085"/>
            <a:ext cx="2471382" cy="1663724"/>
            <a:chOff x="5988128" y="1316085"/>
            <a:chExt cx="2471382" cy="1663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958C24D-76DF-4638-9A47-903D2CE3BD0F}"/>
                    </a:ext>
                  </a:extLst>
                </p:cNvPr>
                <p:cNvSpPr/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958C24D-76DF-4638-9A47-903D2CE3BD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B2B5803-1220-4550-9997-FE5C09400B5C}"/>
                    </a:ext>
                  </a:extLst>
                </p:cNvPr>
                <p:cNvSpPr/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B2B5803-1220-4550-9997-FE5C09400B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903F310-0904-4715-B363-890E8A4F6FE6}"/>
                    </a:ext>
                  </a:extLst>
                </p:cNvPr>
                <p:cNvSpPr/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903F310-0904-4715-B363-890E8A4F6F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6030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3" y="2899391"/>
            <a:ext cx="7901623" cy="34569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75566" y="5773789"/>
            <a:ext cx="892277" cy="530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27355" y="1868100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6059470" y="2629489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7780" y="5343234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85A39C-8294-494E-B55C-37F57F6866B8}"/>
              </a:ext>
            </a:extLst>
          </p:cNvPr>
          <p:cNvGrpSpPr/>
          <p:nvPr/>
        </p:nvGrpSpPr>
        <p:grpSpPr>
          <a:xfrm>
            <a:off x="5988128" y="1316085"/>
            <a:ext cx="2471382" cy="1663724"/>
            <a:chOff x="5988128" y="1316085"/>
            <a:chExt cx="2471382" cy="1663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F2AD33C-F656-4BBE-9A69-9AF354CAD010}"/>
                    </a:ext>
                  </a:extLst>
                </p:cNvPr>
                <p:cNvSpPr/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F2AD33C-F656-4BBE-9A69-9AF354CAD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79933E5-B8EB-42F6-A95D-AC18823EC69D}"/>
                    </a:ext>
                  </a:extLst>
                </p:cNvPr>
                <p:cNvSpPr/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79933E5-B8EB-42F6-A95D-AC18823EC6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B90A211-72F9-4983-8F3A-D5386F88DACB}"/>
                    </a:ext>
                  </a:extLst>
                </p:cNvPr>
                <p:cNvSpPr/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B90A211-72F9-4983-8F3A-D5386F88D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9317C9-B477-4D07-81E0-E2151E4A2CA2}"/>
                  </a:ext>
                </a:extLst>
              </p:cNvPr>
              <p:cNvSpPr txBox="1"/>
              <p:nvPr/>
            </p:nvSpPr>
            <p:spPr>
              <a:xfrm>
                <a:off x="4074451" y="5946122"/>
                <a:ext cx="3902929" cy="5927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12=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𝒖𝒑𝒑𝒆𝒓𝑳𝒊𝒎𝒊𝒕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𝒍𝒐𝒘𝒆𝒓𝑳𝒊𝒎𝒊𝒕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𝑣𝑎𝑟𝑖𝑎𝑛𝑐𝑒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9317C9-B477-4D07-81E0-E2151E4A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451" y="5946122"/>
                <a:ext cx="3902929" cy="5927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9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4246574" cy="46784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Until recently, most computer languages only provided a </a:t>
            </a:r>
            <a:r>
              <a:rPr lang="en-US" sz="2400" b="1" dirty="0">
                <a:solidFill>
                  <a:srgbClr val="0070C0"/>
                </a:solidFill>
              </a:rPr>
              <a:t>uniform</a:t>
            </a:r>
            <a:r>
              <a:rPr lang="en-US" sz="2400" dirty="0"/>
              <a:t> pseudo-random number generator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Growing up I had heard of a </a:t>
            </a:r>
            <a:r>
              <a:rPr lang="en-US" sz="2400" b="1" dirty="0">
                <a:solidFill>
                  <a:srgbClr val="00B050"/>
                </a:solidFill>
              </a:rPr>
              <a:t>bell curve, </a:t>
            </a:r>
            <a:r>
              <a:rPr lang="en-US" sz="2400" dirty="0"/>
              <a:t>and I understood the rationale for </a:t>
            </a:r>
            <a:r>
              <a:rPr lang="en-US" sz="2400" b="1" dirty="0"/>
              <a:t>curving</a:t>
            </a:r>
            <a:r>
              <a:rPr lang="en-US" sz="2400" dirty="0"/>
              <a:t> test scores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I could not create a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using my 1978 vintage TRS-80 computer using Bill Gate’s first </a:t>
            </a:r>
            <a:r>
              <a:rPr lang="en-US" sz="2400" b="1" dirty="0">
                <a:solidFill>
                  <a:srgbClr val="7030A0"/>
                </a:solidFill>
              </a:rPr>
              <a:t>BASIC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language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6ED1F-B3CF-4BBE-86B6-D67399E0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034" y="2104871"/>
            <a:ext cx="3341755" cy="2386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B3867-1011-461E-BFE6-2D468489FDF4}"/>
              </a:ext>
            </a:extLst>
          </p:cNvPr>
          <p:cNvSpPr txBox="1"/>
          <p:nvPr/>
        </p:nvSpPr>
        <p:spPr>
          <a:xfrm>
            <a:off x="5751871" y="5110316"/>
            <a:ext cx="216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… or could I?</a:t>
            </a:r>
          </a:p>
        </p:txBody>
      </p:sp>
    </p:spTree>
    <p:extLst>
      <p:ext uri="{BB962C8B-B14F-4D97-AF65-F5344CB8AC3E}">
        <p14:creationId xmlns:p14="http://schemas.microsoft.com/office/powerpoint/2010/main" val="1956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3671386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indeed several ways to turn a uniform distribution into a normal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Developing an accurate functional approximation to a normal curve requires advanced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following code by </a:t>
            </a:r>
            <a:r>
              <a:rPr lang="en-US" sz="2400" b="1" dirty="0"/>
              <a:t>Abramowitz &amp; Stegun</a:t>
            </a:r>
            <a:r>
              <a:rPr lang="en-US" sz="2400" dirty="0"/>
              <a:t>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59" y="2051410"/>
            <a:ext cx="2920181" cy="382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3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630-76E1-47ED-8E84-5D204001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6" y="1671375"/>
            <a:ext cx="6551608" cy="1984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1387" y="2621387"/>
            <a:ext cx="5492524" cy="515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1AA64-3A21-43E2-9E4F-BE6C7FE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3871"/>
            <a:ext cx="7886700" cy="1943091"/>
          </a:xfrm>
        </p:spPr>
        <p:txBody>
          <a:bodyPr>
            <a:normAutofit/>
          </a:bodyPr>
          <a:lstStyle/>
          <a:p>
            <a:r>
              <a:rPr lang="en-US" sz="2400" dirty="0"/>
              <a:t>This was neat but I did not understand it at all!</a:t>
            </a:r>
          </a:p>
          <a:p>
            <a:r>
              <a:rPr lang="en-US" sz="2400" dirty="0"/>
              <a:t>Where did all those magic numbers come from?</a:t>
            </a:r>
          </a:p>
          <a:p>
            <a:r>
              <a:rPr lang="en-US" sz="2400" dirty="0"/>
              <a:t>I wanted to base my approach on something </a:t>
            </a:r>
            <a:r>
              <a:rPr lang="en-US" sz="2400" b="1" dirty="0"/>
              <a:t>tangible</a:t>
            </a:r>
          </a:p>
        </p:txBody>
      </p:sp>
    </p:spTree>
    <p:extLst>
      <p:ext uri="{BB962C8B-B14F-4D97-AF65-F5344CB8AC3E}">
        <p14:creationId xmlns:p14="http://schemas.microsoft.com/office/powerpoint/2010/main" val="1008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47" y="1379905"/>
            <a:ext cx="5134507" cy="50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9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52" y="1457777"/>
            <a:ext cx="6107896" cy="50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r>
              <a:rPr lang="en-US" sz="2400" dirty="0"/>
              <a:t>: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Which method would you want to use?  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Down Arrow 12"/>
          <p:cNvSpPr/>
          <p:nvPr/>
        </p:nvSpPr>
        <p:spPr>
          <a:xfrm rot="5400000">
            <a:off x="4666874" y="4799373"/>
            <a:ext cx="292336" cy="136123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5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dropping balls down a Pachinko machine where at each </a:t>
            </a:r>
            <a:r>
              <a:rPr lang="en-US" sz="2400" b="1" dirty="0">
                <a:solidFill>
                  <a:srgbClr val="0070C0"/>
                </a:solidFill>
              </a:rPr>
              <a:t>level</a:t>
            </a:r>
            <a:r>
              <a:rPr lang="en-US" sz="2400" dirty="0"/>
              <a:t> a ball can move one step to left or right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drop enough balls through enough levels, and we  accumulate the </a:t>
            </a:r>
            <a:r>
              <a:rPr lang="en-US" sz="2400" b="1" dirty="0"/>
              <a:t>count of balls at each slot </a:t>
            </a:r>
            <a:r>
              <a:rPr lang="en-US" sz="2400" dirty="0"/>
              <a:t>at the bottom, then we should be able to simulate a normal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will visually (qualitatively) judge how well this method approximates a 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However, there are many statistical (quantitative) methods to calculate if an algorithm emits a distribution that has a reasonable deviation from the perfect (pure) </a:t>
            </a:r>
            <a:r>
              <a:rPr lang="en-US" sz="2000" b="1" dirty="0">
                <a:solidFill>
                  <a:srgbClr val="FF0000"/>
                </a:solidFill>
              </a:rPr>
              <a:t>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discrepancies are </a:t>
            </a:r>
            <a:r>
              <a:rPr lang="en-US" sz="2000" b="1" i="1" dirty="0">
                <a:solidFill>
                  <a:srgbClr val="7030A0"/>
                </a:solidFill>
              </a:rPr>
              <a:t>statistically significant</a:t>
            </a:r>
            <a:r>
              <a:rPr lang="en-US" sz="2000" dirty="0"/>
              <a:t>, then we cannot trust that our algorithm is producing a “good enough” results to use in scientific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608B73-DC5E-447C-A727-5C9E75C5C13F}"/>
              </a:ext>
            </a:extLst>
          </p:cNvPr>
          <p:cNvSpPr txBox="1"/>
          <p:nvPr/>
        </p:nvSpPr>
        <p:spPr>
          <a:xfrm>
            <a:off x="593751" y="3372484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</p:spTree>
    <p:extLst>
      <p:ext uri="{BB962C8B-B14F-4D97-AF65-F5344CB8AC3E}">
        <p14:creationId xmlns:p14="http://schemas.microsoft.com/office/powerpoint/2010/main" val="36212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269EC82-E4B5-4C0D-BD0A-A82CE5433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343" y="4221128"/>
            <a:ext cx="4892538" cy="192136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BE96CF6-C59D-40FA-851F-F0A3E926CD79}"/>
              </a:ext>
            </a:extLst>
          </p:cNvPr>
          <p:cNvGrpSpPr/>
          <p:nvPr/>
        </p:nvGrpSpPr>
        <p:grpSpPr>
          <a:xfrm>
            <a:off x="6300008" y="4693322"/>
            <a:ext cx="1076632" cy="369332"/>
            <a:chOff x="4968362" y="2079211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11C24AE-88CB-454B-BC70-383200742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A4FD04-3F9F-4D26-9BC6-956488407D0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9038F8-57A1-4A07-827F-8363742582E4}"/>
              </a:ext>
            </a:extLst>
          </p:cNvPr>
          <p:cNvGrpSpPr/>
          <p:nvPr/>
        </p:nvGrpSpPr>
        <p:grpSpPr>
          <a:xfrm>
            <a:off x="5067767" y="5095006"/>
            <a:ext cx="1076632" cy="369332"/>
            <a:chOff x="4704120" y="2356972"/>
            <a:chExt cx="1076632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3EB996-45C5-4020-A624-5C7247A28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C259A5-A708-4DCA-9776-3CCD9F61110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31CE42-FC44-482E-B511-A57FAA619E8E}"/>
              </a:ext>
            </a:extLst>
          </p:cNvPr>
          <p:cNvGrpSpPr/>
          <p:nvPr/>
        </p:nvGrpSpPr>
        <p:grpSpPr>
          <a:xfrm>
            <a:off x="6842318" y="5464343"/>
            <a:ext cx="1068643" cy="369332"/>
            <a:chOff x="3647644" y="4910075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F0CB45-3710-433D-9F47-B18BCF55472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06723D9-1DDE-4A12-84B9-C77016B01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1B62F3-E20A-45EF-89C2-B540E970C826}"/>
              </a:ext>
            </a:extLst>
          </p:cNvPr>
          <p:cNvGrpSpPr/>
          <p:nvPr/>
        </p:nvGrpSpPr>
        <p:grpSpPr>
          <a:xfrm>
            <a:off x="5357522" y="5678201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BAE215-E0CC-44D8-9F37-B795F12F397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D758F6-6AD0-4205-9AE3-93F538963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4804C-E781-4C09-9C88-C245660F7957}"/>
              </a:ext>
            </a:extLst>
          </p:cNvPr>
          <p:cNvGrpSpPr/>
          <p:nvPr/>
        </p:nvGrpSpPr>
        <p:grpSpPr>
          <a:xfrm>
            <a:off x="1784871" y="3754060"/>
            <a:ext cx="5574258" cy="338554"/>
            <a:chOff x="1784871" y="3754060"/>
            <a:chExt cx="557425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62B07D-029D-4BA8-A354-5416E39100E9}"/>
                </a:ext>
              </a:extLst>
            </p:cNvPr>
            <p:cNvSpPr txBox="1"/>
            <p:nvPr/>
          </p:nvSpPr>
          <p:spPr>
            <a:xfrm>
              <a:off x="178487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C04BC4-20FC-49CC-8782-52E603B344EB}"/>
                </a:ext>
              </a:extLst>
            </p:cNvPr>
            <p:cNvSpPr txBox="1"/>
            <p:nvPr/>
          </p:nvSpPr>
          <p:spPr>
            <a:xfrm>
              <a:off x="2648775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8BD7E7-7126-408E-B60A-EF2B24CA8E87}"/>
                </a:ext>
              </a:extLst>
            </p:cNvPr>
            <p:cNvSpPr txBox="1"/>
            <p:nvPr/>
          </p:nvSpPr>
          <p:spPr>
            <a:xfrm>
              <a:off x="3512679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61AA27-39CF-4F8E-8622-4CD75823F37F}"/>
                </a:ext>
              </a:extLst>
            </p:cNvPr>
            <p:cNvSpPr txBox="1"/>
            <p:nvPr/>
          </p:nvSpPr>
          <p:spPr>
            <a:xfrm>
              <a:off x="4376583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F874809-9BB9-4A24-8EC7-F5D57FCC115B}"/>
                </a:ext>
              </a:extLst>
            </p:cNvPr>
            <p:cNvSpPr txBox="1"/>
            <p:nvPr/>
          </p:nvSpPr>
          <p:spPr>
            <a:xfrm>
              <a:off x="5240487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5215A3-84F1-4A32-B61F-8B02C299E142}"/>
                </a:ext>
              </a:extLst>
            </p:cNvPr>
            <p:cNvSpPr txBox="1"/>
            <p:nvPr/>
          </p:nvSpPr>
          <p:spPr>
            <a:xfrm>
              <a:off x="610439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C2A1C7C-394A-403A-A363-8A6E764953AE}"/>
                </a:ext>
              </a:extLst>
            </p:cNvPr>
            <p:cNvSpPr txBox="1"/>
            <p:nvPr/>
          </p:nvSpPr>
          <p:spPr>
            <a:xfrm>
              <a:off x="6968296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0B97B5-77A8-4D26-A388-C8D24B4BCECC}"/>
              </a:ext>
            </a:extLst>
          </p:cNvPr>
          <p:cNvSpPr txBox="1"/>
          <p:nvPr/>
        </p:nvSpPr>
        <p:spPr>
          <a:xfrm>
            <a:off x="719618" y="3739313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</p:spTree>
    <p:extLst>
      <p:ext uri="{BB962C8B-B14F-4D97-AF65-F5344CB8AC3E}">
        <p14:creationId xmlns:p14="http://schemas.microsoft.com/office/powerpoint/2010/main" val="1154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3FD26-961C-45FD-9E15-13A6FB20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42" y="1659618"/>
            <a:ext cx="6104762" cy="40095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C0CD5-4E74-4B47-A1A0-D3DDC13FFBE1}"/>
              </a:ext>
            </a:extLst>
          </p:cNvPr>
          <p:cNvGrpSpPr/>
          <p:nvPr/>
        </p:nvGrpSpPr>
        <p:grpSpPr>
          <a:xfrm>
            <a:off x="3732406" y="1807098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EADA573-AD3A-454C-98E6-3FC6BF47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38B023-14B0-40C1-B13C-7EEC1ABDC4C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49464-D0B0-4E07-924E-860BD7B4199A}"/>
              </a:ext>
            </a:extLst>
          </p:cNvPr>
          <p:cNvGrpSpPr/>
          <p:nvPr/>
        </p:nvGrpSpPr>
        <p:grpSpPr>
          <a:xfrm>
            <a:off x="5901927" y="231231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189177-7677-4011-977B-9A2CE04B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75F935-1723-447D-BE41-0992513DAE8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68DE-8AA7-4A66-B830-ABA2BE239C83}"/>
              </a:ext>
            </a:extLst>
          </p:cNvPr>
          <p:cNvGrpSpPr/>
          <p:nvPr/>
        </p:nvGrpSpPr>
        <p:grpSpPr>
          <a:xfrm>
            <a:off x="6130108" y="3149680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3758B-524E-467F-82FA-3D607BAB68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EA3924-C827-493C-8053-12ECF4A47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569DF6-9B8A-47B4-A70F-1DB3460DE773}"/>
              </a:ext>
            </a:extLst>
          </p:cNvPr>
          <p:cNvGrpSpPr/>
          <p:nvPr/>
        </p:nvGrpSpPr>
        <p:grpSpPr>
          <a:xfrm>
            <a:off x="4359492" y="358295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EBB73B-D241-4DB3-8890-7F17DC4F9A0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B0A44-9D4F-48EC-8E8B-8A05F673D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30410-BB67-4C8A-9AAB-E43034940D19}"/>
              </a:ext>
            </a:extLst>
          </p:cNvPr>
          <p:cNvGrpSpPr/>
          <p:nvPr/>
        </p:nvGrpSpPr>
        <p:grpSpPr>
          <a:xfrm>
            <a:off x="7398776" y="3950549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B40974-3D63-4C1E-9616-1EEB0F5733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C7AD14-8617-4AE2-B80B-BC4339C58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E42D25-508D-4F64-B62B-DA650F4473AA}"/>
              </a:ext>
            </a:extLst>
          </p:cNvPr>
          <p:cNvGrpSpPr/>
          <p:nvPr/>
        </p:nvGrpSpPr>
        <p:grpSpPr>
          <a:xfrm>
            <a:off x="4155471" y="452806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69352C-D069-46CC-9095-3D84812885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203AC5-7EAA-4724-8DA7-3E577340E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DF8F1-1464-46F3-9812-BA52CD65CA80}"/>
              </a:ext>
            </a:extLst>
          </p:cNvPr>
          <p:cNvGrpSpPr/>
          <p:nvPr/>
        </p:nvGrpSpPr>
        <p:grpSpPr>
          <a:xfrm>
            <a:off x="5702061" y="5028464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C7D117-7549-46C6-BE46-C1CC37D3C9A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7A5EB3-F04E-4344-A4B2-3C1D8EAB8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BAF1F64B-9AC0-4503-B659-DDE5C6CBC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</p:spTree>
    <p:extLst>
      <p:ext uri="{BB962C8B-B14F-4D97-AF65-F5344CB8AC3E}">
        <p14:creationId xmlns:p14="http://schemas.microsoft.com/office/powerpoint/2010/main" val="2021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ECA1E-F9BA-4960-842C-73C51D23E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262" y="1424287"/>
            <a:ext cx="6153185" cy="5114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117360"/>
            <a:ext cx="2323016" cy="1771730"/>
          </a:xfrm>
          <a:prstGeom prst="wedgeRectCallout">
            <a:avLst>
              <a:gd name="adj1" fmla="val -73891"/>
              <a:gd name="adj2" fmla="val -9045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model parameters do </a:t>
            </a:r>
            <a:r>
              <a:rPr lang="en-US" b="1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not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generate a "good"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73C7B-E979-4CD7-A637-0E770542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89" y="2076157"/>
            <a:ext cx="3165822" cy="858289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ADC0F9-5480-4DAB-9E93-7CD7C87DF253}"/>
              </a:ext>
            </a:extLst>
          </p:cNvPr>
          <p:cNvSpPr/>
          <p:nvPr/>
        </p:nvSpPr>
        <p:spPr>
          <a:xfrm>
            <a:off x="5220784" y="3923555"/>
            <a:ext cx="2323016" cy="1771730"/>
          </a:xfrm>
          <a:prstGeom prst="wedgeRectCallout">
            <a:avLst>
              <a:gd name="adj1" fmla="val -31037"/>
              <a:gd name="adj2" fmla="val -10793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Maybe if we increase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the number of pachinko balls dropped through the machine?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850550-0B19-45EF-B72A-951C9ECC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07" y="1424638"/>
            <a:ext cx="6153186" cy="5114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117360"/>
            <a:ext cx="2323016" cy="1771730"/>
          </a:xfrm>
          <a:prstGeom prst="wedgeRectCallout">
            <a:avLst>
              <a:gd name="adj1" fmla="val -44052"/>
              <a:gd name="adj2" fmla="val 83103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Better, but there are still significant gaps between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observed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vs.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expected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values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AE468-762A-45D6-BE67-98820EA5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07" y="1418508"/>
            <a:ext cx="6153187" cy="5114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2000" y="2116394"/>
            <a:ext cx="1312606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261C3B-38D7-41FD-9D27-065BF121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94" y="1424638"/>
            <a:ext cx="6145812" cy="510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2000" y="2116394"/>
            <a:ext cx="1312606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6024571" y="3117360"/>
            <a:ext cx="2323016" cy="1771730"/>
          </a:xfrm>
          <a:prstGeom prst="wedgeRectCallout">
            <a:avLst>
              <a:gd name="adj1" fmla="val -105001"/>
              <a:gd name="adj2" fmla="val -7755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Still getting some gaps in the slots with the highest probability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A7079-C06A-4E06-9153-2F000D9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93" y="1418509"/>
            <a:ext cx="6145814" cy="5108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2000" y="2116394"/>
            <a:ext cx="1312606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6024571" y="3117360"/>
            <a:ext cx="2551616" cy="1771730"/>
          </a:xfrm>
          <a:prstGeom prst="wedgeRectCallout">
            <a:avLst>
              <a:gd name="adj1" fmla="val -99510"/>
              <a:gd name="adj2" fmla="val -8046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Finally, around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80 million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bounces, we start to faithfully approximate a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Imagine two different classes take the same test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score between 50 and 100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 students score between 70 and 80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average “distance” between each number in a set and the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/>
                  <a:t> of that set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have a greater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in scores than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Variance is a measure of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central tendency </a:t>
                </a:r>
                <a:r>
                  <a:rPr lang="en-US" sz="2000" dirty="0"/>
                  <a:t>– on average how close around the mean do all the numbers fall?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For </a:t>
                </a:r>
                <a:r>
                  <a:rPr lang="en-US" sz="2000" u="sng" dirty="0"/>
                  <a:t>every</a:t>
                </a:r>
                <a:r>
                  <a:rPr lang="en-US" sz="2000" dirty="0"/>
                  <a:t> data point, we sum the </a:t>
                </a:r>
                <a:r>
                  <a:rPr lang="en-US" sz="2000" b="1" i="1" dirty="0"/>
                  <a:t>square</a:t>
                </a:r>
                <a:r>
                  <a:rPr lang="en-US" sz="2000" dirty="0"/>
                  <a:t> of the difference between the number and the mean.  Then we divide that sum by the total number of data points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  <a:blipFill>
                <a:blip r:embed="rId2"/>
                <a:stretch>
                  <a:fillRect l="-1005" t="-1882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Variance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the Pachinko model accurately mimic a normal distribution?  </a:t>
            </a:r>
            <a:r>
              <a:rPr lang="en-US" sz="2400" b="1" i="1" dirty="0">
                <a:solidFill>
                  <a:srgbClr val="00B050"/>
                </a:solidFill>
              </a:rPr>
              <a:t>Yes!</a:t>
            </a:r>
            <a:r>
              <a:rPr lang="en-US" sz="2400" dirty="0"/>
              <a:t> ...but only under the right circumstances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turns out that </a:t>
            </a:r>
            <a:r>
              <a:rPr lang="en-US" sz="2400" b="1" dirty="0">
                <a:solidFill>
                  <a:srgbClr val="FF0000"/>
                </a:solidFill>
              </a:rPr>
              <a:t>it is not just </a:t>
            </a:r>
            <a:r>
              <a:rPr lang="en-US" sz="2400" dirty="0"/>
              <a:t>the </a:t>
            </a:r>
            <a:r>
              <a:rPr lang="en-US" sz="2400" b="1" dirty="0"/>
              <a:t>number of balls </a:t>
            </a:r>
            <a:r>
              <a:rPr lang="en-US" sz="2400" dirty="0"/>
              <a:t>that are used in the experiment that matters, but also the </a:t>
            </a:r>
            <a:r>
              <a:rPr lang="en-US" sz="2400" b="1" dirty="0"/>
              <a:t>number of levels</a:t>
            </a:r>
            <a:r>
              <a:rPr lang="en-US" sz="2400" dirty="0"/>
              <a:t> in the simulated Pachinko board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affects how wide (displacement from the center slot) a ball can fall left or right from the topmost (first) pin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use enough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(therefore creating sufficient </a:t>
            </a:r>
            <a:r>
              <a:rPr lang="en-US" sz="2400" b="1" dirty="0">
                <a:solidFill>
                  <a:srgbClr val="0070C0"/>
                </a:solidFill>
              </a:rPr>
              <a:t>width</a:t>
            </a:r>
            <a:r>
              <a:rPr lang="en-US" sz="2400" dirty="0"/>
              <a:t> in the last level) to ensure the balls </a:t>
            </a:r>
            <a:r>
              <a:rPr lang="en-US" sz="2400" b="1" dirty="0">
                <a:solidFill>
                  <a:srgbClr val="FF0000"/>
                </a:solidFill>
              </a:rPr>
              <a:t>spread out</a:t>
            </a:r>
            <a:r>
              <a:rPr lang="en-US" sz="2400" b="1" dirty="0"/>
              <a:t> </a:t>
            </a:r>
            <a:r>
              <a:rPr lang="en-US" sz="2400" dirty="0"/>
              <a:t>during their fall to occupy those bottom slots that represent the </a:t>
            </a:r>
            <a:r>
              <a:rPr lang="en-US" sz="2400" b="1" dirty="0"/>
              <a:t>higher sigma values of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54F0-61E9-4600-A07A-3551014F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" y="2102942"/>
            <a:ext cx="8000000" cy="36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8814A-B1C5-4985-9347-781E94996E14}"/>
              </a:ext>
            </a:extLst>
          </p:cNvPr>
          <p:cNvSpPr txBox="1"/>
          <p:nvPr/>
        </p:nvSpPr>
        <p:spPr>
          <a:xfrm>
            <a:off x="2286000" y="1416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https://en.wikipedia.org/wiki/Bean_machine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47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Central Limit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7F7E-2D0B-41F9-AC10-843EBA41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12" y="1675962"/>
            <a:ext cx="3180200" cy="3816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3FC4-788C-41D2-93AD-2E69AB88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" y="1675961"/>
            <a:ext cx="5050538" cy="3816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126CC-B7F5-4C49-B011-66EF5CC0FA4C}"/>
              </a:ext>
            </a:extLst>
          </p:cNvPr>
          <p:cNvSpPr/>
          <p:nvPr/>
        </p:nvSpPr>
        <p:spPr>
          <a:xfrm>
            <a:off x="449827" y="4748981"/>
            <a:ext cx="4793226" cy="683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DCFAB-28B1-4A8B-AF9B-D002D0815876}"/>
              </a:ext>
            </a:extLst>
          </p:cNvPr>
          <p:cNvCxnSpPr/>
          <p:nvPr/>
        </p:nvCxnSpPr>
        <p:spPr>
          <a:xfrm>
            <a:off x="3392129" y="2728452"/>
            <a:ext cx="1777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E16F7-4E47-47FC-BA7F-73EDCDC9AAB1}"/>
              </a:ext>
            </a:extLst>
          </p:cNvPr>
          <p:cNvCxnSpPr>
            <a:cxnSpLocks/>
          </p:cNvCxnSpPr>
          <p:nvPr/>
        </p:nvCxnSpPr>
        <p:spPr>
          <a:xfrm>
            <a:off x="516194" y="2961968"/>
            <a:ext cx="44097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887" y="1795680"/>
            <a:ext cx="4032680" cy="163332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Python's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SciPy.stats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uses code from Abramowitz &amp; Stegun, as only </a:t>
            </a:r>
            <a:r>
              <a:rPr lang="en-US" sz="2400" b="1" dirty="0"/>
              <a:t>one</a:t>
            </a:r>
            <a:r>
              <a:rPr lang="en-US" sz="2400" dirty="0"/>
              <a:t> uniform random number call is required vs. my Pachinko method!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077" y="1328418"/>
            <a:ext cx="2101036" cy="275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AB187B-88FA-49D2-B8C7-391E7554D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196" y="4371474"/>
            <a:ext cx="6551608" cy="19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90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Testing for Gaussian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91782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SciPy</a:t>
                </a:r>
                <a:r>
                  <a:rPr lang="en-US" sz="2400" dirty="0"/>
                  <a:t> package provides several quantitative normal tests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Shapiro-Wilk</a:t>
                </a:r>
                <a:r>
                  <a:rPr lang="en-US" sz="2000" dirty="0"/>
                  <a:t> : Can be sensitive to sample size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D'Agostino K</a:t>
                </a:r>
                <a:r>
                  <a:rPr lang="en-US" sz="2000" b="1" baseline="30000" dirty="0"/>
                  <a:t>2</a:t>
                </a:r>
                <a:r>
                  <a:rPr lang="en-US" sz="2000" dirty="0"/>
                  <a:t>  : considers skew (asymmetry) and kurtosis (tail density)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Anderson-Darling</a:t>
                </a:r>
                <a:r>
                  <a:rPr lang="en-US" sz="2000" dirty="0"/>
                  <a:t> : improved Kolmogorov-Smirnov test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Most statistical tests return two values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:r>
                  <a:rPr lang="en-US" sz="2000" b="1" dirty="0"/>
                  <a:t>Statistic</a:t>
                </a:r>
                <a:r>
                  <a:rPr lang="en-US" sz="2000" dirty="0"/>
                  <a:t> : Compare this value to the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critical</a:t>
                </a:r>
                <a:r>
                  <a:rPr lang="en-US" sz="2000" dirty="0"/>
                  <a:t> values associated with the intended distribution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"</a:t>
                </a:r>
                <a:r>
                  <a:rPr lang="en-US" sz="2000" b="1" dirty="0"/>
                  <a:t>p-Value</a:t>
                </a:r>
                <a:r>
                  <a:rPr lang="en-US" sz="2000" dirty="0"/>
                  <a:t>" : Used to interpret the test – If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then we reject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meaning the sample data is not Gaussian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91782" cy="4589689"/>
              </a:xfrm>
              <a:blipFill>
                <a:blip r:embed="rId3"/>
                <a:stretch>
                  <a:fillRect l="-992" t="-1859" r="-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6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Understanding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1782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of a continuous random variable having an </a:t>
            </a:r>
            <a:r>
              <a:rPr lang="en-US" sz="2400" u="sng" dirty="0"/>
              <a:t>exact</a:t>
            </a:r>
            <a:r>
              <a:rPr lang="en-US" sz="2400" dirty="0"/>
              <a:t> value is </a:t>
            </a:r>
            <a:r>
              <a:rPr lang="en-US" sz="2400" b="1" dirty="0">
                <a:solidFill>
                  <a:srgbClr val="FF0000"/>
                </a:solidFill>
              </a:rPr>
              <a:t>zero!!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never measure continuous distributions </a:t>
            </a:r>
            <a:r>
              <a:rPr lang="en-US" sz="2000" u="sng" dirty="0"/>
              <a:t>exactly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measurement changes as we increase magnification/precision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Accumulating statistics may enable accurate trend prediction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Single events may happen in a </a:t>
            </a:r>
            <a:r>
              <a:rPr lang="en-US" sz="2000" b="1" dirty="0">
                <a:solidFill>
                  <a:srgbClr val="FF0000"/>
                </a:solidFill>
              </a:rPr>
              <a:t>non-deterministic</a:t>
            </a:r>
            <a:r>
              <a:rPr lang="en-US" sz="2000" dirty="0"/>
              <a:t> manner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Yet the aggregate </a:t>
            </a:r>
            <a:r>
              <a:rPr lang="en-US" sz="2000" i="1" dirty="0"/>
              <a:t>ensemble</a:t>
            </a:r>
            <a:r>
              <a:rPr lang="en-US" sz="2000" dirty="0"/>
              <a:t> behavior might be </a:t>
            </a:r>
            <a:r>
              <a:rPr lang="en-US" sz="2000" b="1" dirty="0">
                <a:solidFill>
                  <a:srgbClr val="00B050"/>
                </a:solidFill>
              </a:rPr>
              <a:t>deterministic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paradox? Think Lotto: small odds for all, yet someone always wins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Scientific </a:t>
            </a:r>
            <a:r>
              <a:rPr lang="en-US" sz="2400" i="1" dirty="0"/>
              <a:t>observables</a:t>
            </a:r>
            <a:r>
              <a:rPr lang="en-US" sz="2400" dirty="0"/>
              <a:t> are governed by averages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Statistical Mechanics</a:t>
            </a:r>
            <a:r>
              <a:rPr lang="en-US" sz="2000" dirty="0"/>
              <a:t>: temperate = average kinetic energy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Quantum Mechanics: Shape of electron orbitals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Should Students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Uniform, Normal, Exponential, Logarithmic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Student’s </a:t>
            </a:r>
            <a:r>
              <a:rPr lang="en-US" sz="2400" b="1" i="1" dirty="0"/>
              <a:t>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Bernoulli, Binomial, Beta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Poisson, Erlang, Pareto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Mean, Mode, Median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Skew, Variance, Std. Dev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Moments of 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Conditional Probability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Bayesian Inference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Gamma, Chi-Squared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Maxwell-</a:t>
            </a:r>
            <a:r>
              <a:rPr lang="en-US" sz="2400" dirty="0" err="1"/>
              <a:t>Boltzman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Regression Techniques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Confidence Intervals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Hypothesis Testing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Time Series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ANOVA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Markov Chains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Clustering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9346" y="1219201"/>
            <a:ext cx="772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FF0000"/>
                </a:solidFill>
              </a:rPr>
              <a:t>The Probability and Statistics Used Most Often at BNL: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Mean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Deviation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Variance is just another average: it is the average distance between each data point and the mean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entire set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and call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custom functions</a:t>
                </a:r>
                <a:r>
                  <a:rPr lang="en-US" sz="2400" dirty="0"/>
                  <a:t> to organize code into named scopes having specific purposes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  <a:blipFill>
                <a:blip r:embed="rId2"/>
                <a:stretch>
                  <a:fillRect l="-1836" t="-1961" r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42035" y="1825625"/>
                <a:ext cx="353304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seemingly random process hides a different universal constant: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statistics are only meaningful after generating a </a:t>
                </a:r>
                <a:r>
                  <a:rPr lang="en-US" sz="2400" b="1" dirty="0"/>
                  <a:t>very large</a:t>
                </a:r>
                <a:r>
                  <a:rPr lang="en-US" sz="2400" dirty="0"/>
                  <a:t> sample set – everything in scientific computing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big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035" y="1825625"/>
                <a:ext cx="3533042" cy="4351338"/>
              </a:xfrm>
              <a:prstGeom prst="rect">
                <a:avLst/>
              </a:prstGeom>
              <a:blipFill>
                <a:blip r:embed="rId3"/>
                <a:stretch>
                  <a:fillRect l="-2418" t="-1961" r="-2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4086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perfect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ensures that </a:t>
            </a:r>
            <a:r>
              <a:rPr lang="en-US" sz="2400" b="1" dirty="0"/>
              <a:t>68.26%</a:t>
            </a:r>
            <a:r>
              <a:rPr lang="en-US" sz="2400" dirty="0"/>
              <a:t> of all values fall within </a:t>
            </a:r>
            <a:r>
              <a:rPr lang="en-US" sz="2400" b="1" dirty="0"/>
              <a:t>one</a:t>
            </a:r>
            <a:r>
              <a:rPr lang="en-US" sz="2400" dirty="0"/>
              <a:t> (1) standard deviation from the </a:t>
            </a:r>
            <a:r>
              <a:rPr lang="en-US" sz="2400" b="1" dirty="0">
                <a:solidFill>
                  <a:srgbClr val="00B050"/>
                </a:solidFill>
              </a:rPr>
              <a:t>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99.73% of all values in a perfect normal distribution are within </a:t>
            </a:r>
            <a:r>
              <a:rPr lang="en-US" sz="2000" b="1" dirty="0"/>
              <a:t>three (3)</a:t>
            </a:r>
            <a:r>
              <a:rPr lang="en-US" sz="2000" dirty="0"/>
              <a:t> standard deviations from the 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normal distribution is known as the “</a:t>
            </a:r>
            <a:r>
              <a:rPr lang="en-US" sz="2000" b="1" dirty="0"/>
              <a:t>bell curve</a:t>
            </a:r>
            <a:r>
              <a:rPr lang="en-US" sz="2000" dirty="0"/>
              <a:t>”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is a way to convert a PRNG created uniform distribution into a normal distribution – but </a:t>
            </a:r>
            <a:r>
              <a:rPr lang="en-US" sz="2400" b="1" dirty="0">
                <a:solidFill>
                  <a:srgbClr val="FF0000"/>
                </a:solidFill>
              </a:rPr>
              <a:t>don’t use the Pachinko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chi-squared</a:t>
            </a:r>
            <a:r>
              <a:rPr lang="en-US" sz="2400" dirty="0"/>
              <a:t> test suggests if the discrepancies between the observed and the expected values are </a:t>
            </a:r>
            <a:r>
              <a:rPr lang="en-US" sz="2400" u="sng" dirty="0"/>
              <a:t>statistically significant</a:t>
            </a:r>
            <a:endParaRPr lang="en-US" sz="2000" u="sng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6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Standard Deviation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2" y="1680295"/>
            <a:ext cx="6198895" cy="4464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5657" y="2184399"/>
            <a:ext cx="2068285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Note: Standard Deviation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dirty="0"/>
              <a:t>) is the square root of the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>
            <a:off x="5265174" y="2786143"/>
            <a:ext cx="1806825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8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>
            <a:off x="5265174" y="2786143"/>
            <a:ext cx="1806825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/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blipFill>
                <a:blip r:embed="rId3"/>
                <a:stretch>
                  <a:fillRect l="-883" r="-19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/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2+9+11+5+6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/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2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7430</TotalTime>
  <Words>2972</Words>
  <Application>Microsoft Office PowerPoint</Application>
  <PresentationFormat>On-screen Show (4:3)</PresentationFormat>
  <Paragraphs>489</Paragraphs>
  <Slides>68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Goals</vt:lpstr>
      <vt:lpstr>Generating Hero Ability Values</vt:lpstr>
      <vt:lpstr>PowerPoint Presentation</vt:lpstr>
      <vt:lpstr>Generating Hero Ability Values</vt:lpstr>
      <vt:lpstr>Mean vs. Variance</vt:lpstr>
      <vt:lpstr>Mean vs. Standard Deviation</vt:lpstr>
      <vt:lpstr>Mean, Variance, Standard Deviation</vt:lpstr>
      <vt:lpstr>Mean, Variance, Standard Deviation</vt:lpstr>
      <vt:lpstr>Mean, Variance, Standard Deviation</vt:lpstr>
      <vt:lpstr>Mean, Variance, Standard Deviation</vt:lpstr>
      <vt:lpstr>Determine Which Roll Method is Best</vt:lpstr>
      <vt:lpstr>Open Lab 1 – Hero Abilities</vt:lpstr>
      <vt:lpstr>View hero_abilities.py</vt:lpstr>
      <vt:lpstr>Edit hero_abilities.py</vt:lpstr>
      <vt:lpstr>Edit hero_abilities.py</vt:lpstr>
      <vt:lpstr>Run hero_abilities.py</vt:lpstr>
      <vt:lpstr>Bessel’s Correction</vt:lpstr>
      <vt:lpstr>Bessel’s Correction</vt:lpstr>
      <vt:lpstr>Bessel's Correction</vt:lpstr>
      <vt:lpstr>Bessel's Correction</vt:lpstr>
      <vt:lpstr>Run Bessel_correction.py</vt:lpstr>
      <vt:lpstr>Bessel's Correction</vt:lpstr>
      <vt:lpstr>Bessel's Correction</vt:lpstr>
      <vt:lpstr>Bessel's Correction</vt:lpstr>
      <vt:lpstr>Run Bessel_correction.py AGAIN</vt:lpstr>
      <vt:lpstr>Bessel's Correction</vt:lpstr>
      <vt:lpstr>Bessel's Correction</vt:lpstr>
      <vt:lpstr>View bessel_correction.py</vt:lpstr>
      <vt:lpstr>Python Pickle</vt:lpstr>
      <vt:lpstr>View bessel_correction.py</vt:lpstr>
      <vt:lpstr>View bessel_correction.py</vt:lpstr>
      <vt:lpstr>Variance of Uniform Distributions</vt:lpstr>
      <vt:lpstr>Variance of Uniform Distributions</vt:lpstr>
      <vt:lpstr>Open uniform_variance.py</vt:lpstr>
      <vt:lpstr>Edit uniform_variance.py</vt:lpstr>
      <vt:lpstr>Edit uniform_variance.py</vt:lpstr>
      <vt:lpstr>Run uniform_variance.py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Simulating a Normal Distribution</vt:lpstr>
      <vt:lpstr>Simulating a Normal Distribution</vt:lpstr>
      <vt:lpstr>Simulating a Normal Distribution</vt:lpstr>
      <vt:lpstr>The Pachinko Distribution</vt:lpstr>
      <vt:lpstr>The Pachinko Distribution</vt:lpstr>
      <vt:lpstr>Simulating a Normal Distribution</vt:lpstr>
      <vt:lpstr>Simulating a Pachinko Machine</vt:lpstr>
      <vt:lpstr>Simulating a Pachinko Machine</vt:lpstr>
      <vt:lpstr>View pachinko_normal.py</vt:lpstr>
      <vt:lpstr>Run pachinko_normal.py</vt:lpstr>
      <vt:lpstr>Edit pachinko_normal.py</vt:lpstr>
      <vt:lpstr>Run pachinko_normal.py</vt:lpstr>
      <vt:lpstr>Edit &amp; Run pachinko_normal.py</vt:lpstr>
      <vt:lpstr>Edit &amp; Run pachinko_normal.py</vt:lpstr>
      <vt:lpstr>Edit &amp; Run pachinko_normal.py</vt:lpstr>
      <vt:lpstr>Simulating a Normal Distribution</vt:lpstr>
      <vt:lpstr>Simulating a Normal Distribution</vt:lpstr>
      <vt:lpstr>Central Limit Theorem</vt:lpstr>
      <vt:lpstr>Simulating a Normal Distribution</vt:lpstr>
      <vt:lpstr>Testing for Gaussian Distribution</vt:lpstr>
      <vt:lpstr>Understanding Probability</vt:lpstr>
      <vt:lpstr>What Should Students Learn?</vt:lpstr>
      <vt:lpstr>Now you know…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869</cp:revision>
  <cp:lastPrinted>2015-06-01T00:45:11Z</cp:lastPrinted>
  <dcterms:created xsi:type="dcterms:W3CDTF">2014-09-21T17:58:26Z</dcterms:created>
  <dcterms:modified xsi:type="dcterms:W3CDTF">2021-06-11T18:19:59Z</dcterms:modified>
</cp:coreProperties>
</file>